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45"/>
  </p:notesMasterIdLst>
  <p:sldIdLst>
    <p:sldId id="384" r:id="rId2"/>
    <p:sldId id="281" r:id="rId3"/>
    <p:sldId id="829" r:id="rId4"/>
    <p:sldId id="828" r:id="rId5"/>
    <p:sldId id="841" r:id="rId6"/>
    <p:sldId id="831" r:id="rId7"/>
    <p:sldId id="821" r:id="rId8"/>
    <p:sldId id="817" r:id="rId9"/>
    <p:sldId id="816" r:id="rId10"/>
    <p:sldId id="818" r:id="rId11"/>
    <p:sldId id="837" r:id="rId12"/>
    <p:sldId id="814" r:id="rId13"/>
    <p:sldId id="815" r:id="rId14"/>
    <p:sldId id="456" r:id="rId15"/>
    <p:sldId id="457" r:id="rId16"/>
    <p:sldId id="458" r:id="rId17"/>
    <p:sldId id="842" r:id="rId18"/>
    <p:sldId id="823" r:id="rId19"/>
    <p:sldId id="850" r:id="rId20"/>
    <p:sldId id="832" r:id="rId21"/>
    <p:sldId id="833" r:id="rId22"/>
    <p:sldId id="438" r:id="rId23"/>
    <p:sldId id="848" r:id="rId24"/>
    <p:sldId id="813" r:id="rId25"/>
    <p:sldId id="435" r:id="rId26"/>
    <p:sldId id="436" r:id="rId27"/>
    <p:sldId id="437" r:id="rId28"/>
    <p:sldId id="466" r:id="rId29"/>
    <p:sldId id="838" r:id="rId30"/>
    <p:sldId id="826" r:id="rId31"/>
    <p:sldId id="454" r:id="rId32"/>
    <p:sldId id="849" r:id="rId33"/>
    <p:sldId id="809" r:id="rId34"/>
    <p:sldId id="439" r:id="rId35"/>
    <p:sldId id="465" r:id="rId36"/>
    <p:sldId id="793" r:id="rId37"/>
    <p:sldId id="462" r:id="rId38"/>
    <p:sldId id="843" r:id="rId39"/>
    <p:sldId id="839" r:id="rId40"/>
    <p:sldId id="840" r:id="rId41"/>
    <p:sldId id="827" r:id="rId42"/>
    <p:sldId id="354" r:id="rId43"/>
    <p:sldId id="825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95"/>
    <p:restoredTop sz="86530"/>
  </p:normalViewPr>
  <p:slideViewPr>
    <p:cSldViewPr snapToGrid="0" snapToObjects="1">
      <p:cViewPr varScale="1">
        <p:scale>
          <a:sx n="74" d="100"/>
          <a:sy n="74" d="100"/>
        </p:scale>
        <p:origin x="192" y="680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15/09/22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99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000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08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69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63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48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7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021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1643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030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58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4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0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0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?utm_source=link-attribution&amp;utm_medium=referral&amp;utm_campaign=image&amp;utm_content=5338631" TargetMode="External"/><Relationship Id="rId5" Type="http://schemas.openxmlformats.org/officeDocument/2006/relationships/hyperlink" Target="https://pixabay.com/users/agenciafotografik-8268536/?utm_source=link-attribution&amp;utm_medium=referral&amp;utm_campaign=image&amp;utm_content=5338631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pexels-2286921/?utm_source=link-attribution&amp;utm_medium=referral&amp;utm_campaign=image&amp;utm_content=1839924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18399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ogeti.com/microservices-architectures-stay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en%27s_interval_algebr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s.dagstuhl.de/files/17/17441/17441.MartinHirzel1.Slides.pdf" TargetMode="External"/><Relationship Id="rId2" Type="http://schemas.openxmlformats.org/officeDocument/2006/relationships/hyperlink" Target="http://www.streamreasoning.org/courses/scep201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deshare.net/tmcallaghan/20131112-plukfractaltreestheorytopractice" TargetMode="External"/><Relationship Id="rId5" Type="http://schemas.openxmlformats.org/officeDocument/2006/relationships/hyperlink" Target="https://www.slideshare.net/coldbeans/on-timeseries-databases" TargetMode="External"/><Relationship Id="rId4" Type="http://schemas.openxmlformats.org/officeDocument/2006/relationships/hyperlink" Target="https://www.confluent.io/kafka-summit-london18/keynote-the-death-and-rebirth-of-the-event-driven-architectur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?utm_source=link-attribution&amp;utm_medium=referral&amp;utm_campaign=image&amp;utm_content=1128227" TargetMode="External"/><Relationship Id="rId5" Type="http://schemas.openxmlformats.org/officeDocument/2006/relationships/hyperlink" Target="https://pixabay.com/users/lenaertsdaan-535541/?utm_source=link-attribution&amp;utm_medium=referral&amp;utm_campaign=image&amp;utm_content=1128227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?utm_source=link-attribution&amp;utm_medium=referral&amp;utm_campaign=image&amp;utm_content=3645120" TargetMode="External"/><Relationship Id="rId5" Type="http://schemas.openxmlformats.org/officeDocument/2006/relationships/hyperlink" Target="https://pixabay.com/users/bru-no-1161770/?utm_source=link-attribution&amp;utm_medium=referral&amp;utm_campaign=image&amp;utm_content=3645120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 Data Engineering</a:t>
            </a:r>
            <a:br>
              <a:rPr lang="en-US" dirty="0"/>
            </a:br>
            <a:r>
              <a:rPr lang="en-US" dirty="0"/>
              <a:t>A Tale of Four Streams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  <a:p>
            <a:pPr lvl="0"/>
            <a:r>
              <a:rPr lang="en-GB" sz="2000" dirty="0"/>
              <a:t>founder @ </a:t>
            </a:r>
            <a:r>
              <a:rPr lang="en-GB" sz="2000" dirty="0" err="1"/>
              <a:t>Quantia</a:t>
            </a:r>
            <a:r>
              <a:rPr lang="en-GB" sz="2000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10</a:t>
            </a:fld>
            <a:endParaRPr lang="it-IT" dirty="0"/>
          </a:p>
        </p:txBody>
      </p:sp>
      <p:pic>
        <p:nvPicPr>
          <p:cNvPr id="10" name="Picture 2" descr="Emanuele Della Valle">
            <a:extLst>
              <a:ext uri="{FF2B5EF4-FFF2-40B4-BE49-F238E27FC236}">
                <a16:creationId xmlns:a16="http://schemas.microsoft.com/office/drawing/2014/main" id="{6DAA831B-EA23-1E40-B37D-44D9F488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8" y="3442170"/>
            <a:ext cx="6154004" cy="34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C88CC-1EB8-AD44-ADA9-E04F1F31BFDA}"/>
              </a:ext>
            </a:extLst>
          </p:cNvPr>
          <p:cNvSpPr txBox="1"/>
          <p:nvPr/>
        </p:nvSpPr>
        <p:spPr>
          <a:xfrm>
            <a:off x="6146173" y="4511264"/>
            <a:ext cx="6111804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1" dirty="0"/>
              <a:t>Continuous numerous </a:t>
            </a:r>
            <a:r>
              <a:rPr lang="en-US" sz="4000" b="0" dirty="0"/>
              <a:t>flows that </a:t>
            </a:r>
            <a:r>
              <a:rPr lang="en-US" sz="4000" b="1" dirty="0"/>
              <a:t>can</a:t>
            </a:r>
            <a:r>
              <a:rPr lang="en-US" sz="4000" b="0" dirty="0"/>
              <a:t> </a:t>
            </a:r>
            <a:r>
              <a:rPr lang="en-US" sz="4000" dirty="0"/>
              <a:t>turn into a </a:t>
            </a:r>
            <a:r>
              <a:rPr lang="en-US" sz="4000" b="1" dirty="0"/>
              <a:t>torrent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7AE7-F8EA-9A45-971F-E2B7F1C580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7368" y="117083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pic>
        <p:nvPicPr>
          <p:cNvPr id="5" name="Picture 4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4474EE36-6D6D-B341-853E-5FD6EF7BD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96" y="0"/>
            <a:ext cx="6111804" cy="346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D0702E-C0BA-C741-A52F-1CD5BAA382E7}"/>
              </a:ext>
            </a:extLst>
          </p:cNvPr>
          <p:cNvSpPr/>
          <p:nvPr/>
        </p:nvSpPr>
        <p:spPr>
          <a:xfrm>
            <a:off x="6080196" y="38035"/>
            <a:ext cx="22060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Image by </a:t>
            </a:r>
            <a:r>
              <a:rPr lang="en-GB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Dieter zabel</a:t>
            </a:r>
            <a:r>
              <a:rPr lang="en-GB" sz="1100" dirty="0">
                <a:solidFill>
                  <a:schemeClr val="bg1"/>
                </a:solidFill>
              </a:rPr>
              <a:t> from </a:t>
            </a:r>
            <a:r>
              <a:rPr lang="en-GB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8EEBC-7F0D-BE41-9BF6-08CDE95A71BF}"/>
              </a:ext>
            </a:extLst>
          </p:cNvPr>
          <p:cNvSpPr txBox="1"/>
          <p:nvPr/>
        </p:nvSpPr>
        <p:spPr>
          <a:xfrm>
            <a:off x="659396" y="103978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dirty="0"/>
              <a:t>e.g., physical or cyber </a:t>
            </a:r>
            <a:r>
              <a:rPr lang="en-US" sz="4000" b="1" dirty="0"/>
              <a:t>alarms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31793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11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E3B4A5-4E7D-B644-B1FD-2987CF0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A0BFFE2-72E9-4D47-9EDB-EC8AD30FF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6"/>
          <a:stretch/>
        </p:blipFill>
        <p:spPr>
          <a:xfrm>
            <a:off x="6082073" y="-1867"/>
            <a:ext cx="6107729" cy="3428999"/>
          </a:xfrm>
          <a:prstGeom prst="rect">
            <a:avLst/>
          </a:prstGeom>
        </p:spPr>
      </p:pic>
      <p:pic>
        <p:nvPicPr>
          <p:cNvPr id="12" name="Picture 1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57A96CFE-D1E4-CA4E-BFA5-6501C6CBD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26" y="3121"/>
            <a:ext cx="6114122" cy="3429000"/>
          </a:xfrm>
          <a:prstGeom prst="rect">
            <a:avLst/>
          </a:prstGeom>
        </p:spPr>
      </p:pic>
      <p:pic>
        <p:nvPicPr>
          <p:cNvPr id="14" name="Picture 13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AB4A7C85-97F7-414C-99A5-AC44186D9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608" y="3432121"/>
            <a:ext cx="6111804" cy="3461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6B14A-4872-A18E-6554-FCE9809581EB}"/>
              </a:ext>
            </a:extLst>
          </p:cNvPr>
          <p:cNvSpPr/>
          <p:nvPr/>
        </p:nvSpPr>
        <p:spPr>
          <a:xfrm>
            <a:off x="6096000" y="3427132"/>
            <a:ext cx="6093802" cy="343086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12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E3B4A5-4E7D-B644-B1FD-2987CF0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186;p10" descr="Picture 6">
            <a:extLst>
              <a:ext uri="{FF2B5EF4-FFF2-40B4-BE49-F238E27FC236}">
                <a16:creationId xmlns:a16="http://schemas.microsoft.com/office/drawing/2014/main" id="{A76C7C2D-7B95-D543-BC89-894860EE5E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04"/>
          <a:stretch/>
        </p:blipFill>
        <p:spPr>
          <a:xfrm>
            <a:off x="-73812" y="0"/>
            <a:ext cx="615400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5BD4334B-63E8-E048-B554-25CBD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79"/>
          <a:stretch/>
        </p:blipFill>
        <p:spPr>
          <a:xfrm>
            <a:off x="6107729" y="-25981"/>
            <a:ext cx="6154007" cy="3454981"/>
          </a:xfrm>
          <a:prstGeom prst="rect">
            <a:avLst/>
          </a:prstGeom>
        </p:spPr>
      </p:pic>
      <p:pic>
        <p:nvPicPr>
          <p:cNvPr id="10" name="Picture 2" descr="Emanuele Della Valle">
            <a:extLst>
              <a:ext uri="{FF2B5EF4-FFF2-40B4-BE49-F238E27FC236}">
                <a16:creationId xmlns:a16="http://schemas.microsoft.com/office/drawing/2014/main" id="{6DAA831B-EA23-1E40-B37D-44D9F488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8" y="3442170"/>
            <a:ext cx="6154004" cy="34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575359-0B77-BFB2-DA6B-0CFA68D72C5A}"/>
              </a:ext>
            </a:extLst>
          </p:cNvPr>
          <p:cNvSpPr/>
          <p:nvPr/>
        </p:nvSpPr>
        <p:spPr>
          <a:xfrm>
            <a:off x="6096000" y="3427132"/>
            <a:ext cx="6093802" cy="343086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438F1-F22E-4C48-8896-A1A93832E9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70173" y="6356350"/>
            <a:ext cx="565165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@manudellavalle - http://emanueledellavalle.org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CAE9E06-2ADE-44B8-8324-D65C88586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65D038-E70F-B244-A1AE-4DC4A8F32122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867A070-928A-C14B-8A78-44B320B3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premises: time (models) matters!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C1D013F-F71A-5949-8FAF-150FADAB90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65D038-E70F-B244-A1AE-4DC4A8F32122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pic>
        <p:nvPicPr>
          <p:cNvPr id="10" name="Picture 2" descr="Who Is That Cartoon Clock In Loki&amp;#39;s Disney+ Show? Miss Minutes Explained -  The Direct">
            <a:extLst>
              <a:ext uri="{FF2B5EF4-FFF2-40B4-BE49-F238E27FC236}">
                <a16:creationId xmlns:a16="http://schemas.microsoft.com/office/drawing/2014/main" id="{347349D9-AD2D-9845-889D-49B79893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7938"/>
            <a:ext cx="3978442" cy="39784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lock, mounted, watch, time&#10;&#10;Description automatically generated">
            <a:extLst>
              <a:ext uri="{FF2B5EF4-FFF2-40B4-BE49-F238E27FC236}">
                <a16:creationId xmlns:a16="http://schemas.microsoft.com/office/drawing/2014/main" id="{8B9A0624-40CB-B349-A561-182C3A40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5" t="43335" b="26147"/>
          <a:stretch/>
        </p:blipFill>
        <p:spPr>
          <a:xfrm>
            <a:off x="4732420" y="2007938"/>
            <a:ext cx="6846805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entagon 34"/>
          <p:cNvSpPr/>
          <p:nvPr/>
        </p:nvSpPr>
        <p:spPr bwMode="auto">
          <a:xfrm>
            <a:off x="2065928" y="2250782"/>
            <a:ext cx="8566576" cy="598606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Stream-only Time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order can be exploited to perform queries</a:t>
            </a:r>
          </a:p>
          <a:p>
            <a:pPr lvl="1"/>
            <a:r>
              <a:rPr lang="en-GB" dirty="0"/>
              <a:t>Does Alice meet Bob </a:t>
            </a:r>
            <a:r>
              <a:rPr lang="en-GB" b="1" dirty="0"/>
              <a:t>before</a:t>
            </a:r>
            <a:r>
              <a:rPr lang="en-GB" dirty="0"/>
              <a:t> Carl?</a:t>
            </a:r>
          </a:p>
          <a:p>
            <a:pPr lvl="1"/>
            <a:r>
              <a:rPr lang="en-GB" dirty="0"/>
              <a:t>Who does Carl meet </a:t>
            </a:r>
            <a:r>
              <a:rPr lang="en-GB" b="1" dirty="0"/>
              <a:t>first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858459" y="228547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4" name="Oval 13"/>
          <p:cNvSpPr/>
          <p:nvPr/>
        </p:nvSpPr>
        <p:spPr>
          <a:xfrm>
            <a:off x="2711624" y="231629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1</a:t>
            </a:r>
            <a:endParaRPr lang="it-IT" dirty="0"/>
          </a:p>
        </p:txBody>
      </p:sp>
      <p:cxnSp>
        <p:nvCxnSpPr>
          <p:cNvPr id="29" name="Straight Connector 28"/>
          <p:cNvCxnSpPr>
            <a:stCxn id="14" idx="0"/>
            <a:endCxn id="30" idx="2"/>
          </p:cNvCxnSpPr>
          <p:nvPr/>
        </p:nvCxnSpPr>
        <p:spPr>
          <a:xfrm flipV="1">
            <a:off x="2940225" y="1919499"/>
            <a:ext cx="1575" cy="39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40313" y="1550167"/>
            <a:ext cx="180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45748" y="1886047"/>
            <a:ext cx="1801507" cy="887453"/>
            <a:chOff x="1430701" y="1244599"/>
            <a:chExt cx="1801507" cy="887453"/>
          </a:xfrm>
        </p:grpSpPr>
        <p:sp>
          <p:nvSpPr>
            <p:cNvPr id="15" name="Oval 14"/>
            <p:cNvSpPr/>
            <p:nvPr/>
          </p:nvSpPr>
          <p:spPr>
            <a:xfrm>
              <a:off x="2098357" y="1674852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2</a:t>
              </a:r>
              <a:endParaRPr lang="it-IT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30701" y="1244599"/>
              <a:ext cx="180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Alice,Carl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76449" y="1578089"/>
            <a:ext cx="1888408" cy="1195411"/>
            <a:chOff x="3125334" y="933222"/>
            <a:chExt cx="1888408" cy="1195411"/>
          </a:xfrm>
        </p:grpSpPr>
        <p:sp>
          <p:nvSpPr>
            <p:cNvPr id="16" name="Oval 15"/>
            <p:cNvSpPr/>
            <p:nvPr/>
          </p:nvSpPr>
          <p:spPr>
            <a:xfrm>
              <a:off x="3835659" y="167143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3</a:t>
              </a:r>
              <a:endParaRPr lang="it-IT" dirty="0"/>
            </a:p>
          </p:txBody>
        </p:sp>
        <p:cxnSp>
          <p:nvCxnSpPr>
            <p:cNvPr id="32" name="Straight Connector 31"/>
            <p:cNvCxnSpPr>
              <a:stCxn id="16" idx="0"/>
              <a:endCxn id="33" idx="2"/>
            </p:cNvCxnSpPr>
            <p:nvPr/>
          </p:nvCxnSpPr>
          <p:spPr>
            <a:xfrm flipV="1">
              <a:off x="4064259" y="1302554"/>
              <a:ext cx="5279" cy="36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3125334" y="933222"/>
              <a:ext cx="1888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Bob,Diana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08677" y="1913327"/>
            <a:ext cx="1886942" cy="860172"/>
            <a:chOff x="4816543" y="1268461"/>
            <a:chExt cx="1886942" cy="860172"/>
          </a:xfrm>
        </p:grpSpPr>
        <p:sp>
          <p:nvSpPr>
            <p:cNvPr id="17" name="Oval 16"/>
            <p:cNvSpPr/>
            <p:nvPr/>
          </p:nvSpPr>
          <p:spPr>
            <a:xfrm>
              <a:off x="5549323" y="167143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4</a:t>
              </a:r>
              <a:endParaRPr lang="it-IT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16543" y="1268461"/>
              <a:ext cx="18869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Daina,Carl</a:t>
              </a:r>
              <a:r>
                <a:rPr lang="en-US" dirty="0"/>
                <a:t>)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6AE6-1425-1449-AAB6-7501CCB477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5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entagon 34"/>
          <p:cNvSpPr/>
          <p:nvPr/>
        </p:nvSpPr>
        <p:spPr bwMode="auto">
          <a:xfrm>
            <a:off x="2065928" y="2389758"/>
            <a:ext cx="8566576" cy="598606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dirty="0"/>
              <a:t>Absolute Time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ask the queries in the previous slide</a:t>
            </a:r>
          </a:p>
          <a:p>
            <a:r>
              <a:rPr lang="en-GB" dirty="0"/>
              <a:t>We can start to compose queries taking into account the time</a:t>
            </a:r>
          </a:p>
          <a:p>
            <a:pPr lvl="1"/>
            <a:r>
              <a:rPr lang="en-GB" dirty="0"/>
              <a:t>How many people has Alice met </a:t>
            </a:r>
            <a:r>
              <a:rPr lang="en-GB" b="1" dirty="0"/>
              <a:t>in the last 5m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Does Diana meet Bob and then Carl </a:t>
            </a:r>
            <a:r>
              <a:rPr lang="en-GB" b="1" dirty="0"/>
              <a:t>within 5m</a:t>
            </a:r>
            <a:r>
              <a:rPr lang="en-GB" dirty="0"/>
              <a:t>?</a:t>
            </a:r>
          </a:p>
          <a:p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79576" y="3111079"/>
            <a:ext cx="8136904" cy="0"/>
          </a:xfrm>
          <a:prstGeom prst="straightConnector1">
            <a:avLst/>
          </a:prstGeom>
          <a:ln cap="sq">
            <a:round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059321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33987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0998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84655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0865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57985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32651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0732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8331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711624" y="246642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5" name="Oval 14"/>
          <p:cNvSpPr/>
          <p:nvPr/>
        </p:nvSpPr>
        <p:spPr>
          <a:xfrm>
            <a:off x="3838381" y="246642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6" name="Oval 15"/>
          <p:cNvSpPr/>
          <p:nvPr/>
        </p:nvSpPr>
        <p:spPr>
          <a:xfrm>
            <a:off x="5575683" y="2463007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7" name="Oval 16"/>
          <p:cNvSpPr/>
          <p:nvPr/>
        </p:nvSpPr>
        <p:spPr>
          <a:xfrm>
            <a:off x="7289347" y="2463007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4</a:t>
            </a:r>
            <a:endParaRPr lang="it-IT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33532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9596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72027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24669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3533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03063" y="23910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50403" y="320317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7835" y="317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9854" y="317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61021" y="317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69374" y="317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cxnSp>
        <p:nvCxnSpPr>
          <p:cNvPr id="29" name="Straight Connector 28"/>
          <p:cNvCxnSpPr>
            <a:stCxn id="14" idx="0"/>
            <a:endCxn id="30" idx="2"/>
          </p:cNvCxnSpPr>
          <p:nvPr/>
        </p:nvCxnSpPr>
        <p:spPr>
          <a:xfrm flipV="1">
            <a:off x="2940224" y="2069626"/>
            <a:ext cx="1238" cy="39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07572" y="1700294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46479" y="2036173"/>
            <a:ext cx="184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Alice,Carl</a:t>
            </a:r>
            <a:r>
              <a:rPr lang="en-US" dirty="0"/>
              <a:t>)</a:t>
            </a:r>
          </a:p>
        </p:txBody>
      </p:sp>
      <p:cxnSp>
        <p:nvCxnSpPr>
          <p:cNvPr id="32" name="Straight Connector 31"/>
          <p:cNvCxnSpPr>
            <a:stCxn id="16" idx="0"/>
            <a:endCxn id="33" idx="2"/>
          </p:cNvCxnSpPr>
          <p:nvPr/>
        </p:nvCxnSpPr>
        <p:spPr>
          <a:xfrm flipV="1">
            <a:off x="5804284" y="2093489"/>
            <a:ext cx="1763" cy="36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828311" y="1724156"/>
            <a:ext cx="195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Bob,Diana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55553" y="2060035"/>
            <a:ext cx="1932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Daina,Carl</a:t>
            </a:r>
            <a:r>
              <a:rPr lang="en-US" dirty="0"/>
              <a:t>)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DAC7F125-4D2D-3741-8FDA-C5817E2E2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01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sz="3600" dirty="0"/>
              <a:t>Interval-base Time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ask the queries in the previous two slides</a:t>
            </a:r>
          </a:p>
          <a:p>
            <a:r>
              <a:rPr lang="en-GB" dirty="0"/>
              <a:t>It is possible to write even more complex queries:</a:t>
            </a:r>
          </a:p>
          <a:p>
            <a:pPr lvl="1"/>
            <a:r>
              <a:rPr lang="en-GB" dirty="0"/>
              <a:t>Which are the meetings the </a:t>
            </a:r>
            <a:r>
              <a:rPr lang="en-GB" b="1" dirty="0"/>
              <a:t>last less than 5m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Which are the meetings with </a:t>
            </a:r>
            <a:r>
              <a:rPr lang="en-GB" b="1" dirty="0"/>
              <a:t>conflicts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entagon 3"/>
          <p:cNvSpPr/>
          <p:nvPr/>
        </p:nvSpPr>
        <p:spPr bwMode="auto">
          <a:xfrm>
            <a:off x="1993920" y="2287011"/>
            <a:ext cx="8566576" cy="757325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3315" y="3185801"/>
            <a:ext cx="8136904" cy="0"/>
          </a:xfrm>
          <a:prstGeom prst="straightConnector1">
            <a:avLst/>
          </a:prstGeom>
          <a:ln cap="sq">
            <a:round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87313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1979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3798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12647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664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85977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60643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3531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131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6331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2395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00019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7469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76333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1055" y="228825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69414" y="325780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36846" y="3229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68865" y="3229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80032" y="3229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88385" y="3229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cxnSp>
        <p:nvCxnSpPr>
          <p:cNvPr id="30" name="Straight Connector 29"/>
          <p:cNvCxnSpPr>
            <a:stCxn id="38" idx="0"/>
            <a:endCxn id="31" idx="2"/>
          </p:cNvCxnSpPr>
          <p:nvPr/>
        </p:nvCxnSpPr>
        <p:spPr>
          <a:xfrm flipH="1" flipV="1">
            <a:off x="3203995" y="1966880"/>
            <a:ext cx="783318" cy="73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70105" y="1597547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14082" y="1933426"/>
            <a:ext cx="184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Alice,Carl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95480" y="1607566"/>
            <a:ext cx="195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Bob,Diana</a:t>
            </a:r>
            <a:r>
              <a:rPr lang="en-US" dirty="0"/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95432" y="1933426"/>
            <a:ext cx="188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Daina,Carl</a:t>
            </a:r>
            <a:r>
              <a:rPr lang="en-US" dirty="0"/>
              <a:t>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837981" y="2699126"/>
            <a:ext cx="2298664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3969540" y="2346252"/>
            <a:ext cx="2307668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711311" y="2700403"/>
            <a:ext cx="3463380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6860643" y="2339679"/>
            <a:ext cx="1739376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cxnSp>
        <p:nvCxnSpPr>
          <p:cNvPr id="33" name="Straight Connector 32"/>
          <p:cNvCxnSpPr>
            <a:stCxn id="40" idx="0"/>
            <a:endCxn id="34" idx="2"/>
          </p:cNvCxnSpPr>
          <p:nvPr/>
        </p:nvCxnSpPr>
        <p:spPr>
          <a:xfrm flipH="1" flipV="1">
            <a:off x="6273215" y="1976899"/>
            <a:ext cx="1169786" cy="723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AA35664-78D0-EB43-9F5D-4787FA815F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F0572-3D6F-9244-95AC-A13501D45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43AB3-D6BB-7043-855A-59E354EFD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A2F5A-9F1E-A14F-A5B3-1435084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/>
          <a:p>
            <a:r>
              <a:rPr lang="en-US" dirty="0"/>
              <a:t>A first trade-off: latency vs. expressiveness</a:t>
            </a:r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EAFAA2-33CC-CD4C-9606-07F32E91F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00300" y="1201208"/>
            <a:ext cx="8001000" cy="5482167"/>
          </a:xfrm>
        </p:spPr>
      </p:pic>
    </p:spTree>
    <p:extLst>
      <p:ext uri="{BB962C8B-B14F-4D97-AF65-F5344CB8AC3E}">
        <p14:creationId xmlns:p14="http://schemas.microsoft.com/office/powerpoint/2010/main" val="46454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Can we tame data velocity?</a:t>
            </a:r>
          </a:p>
        </p:txBody>
      </p:sp>
    </p:spTree>
    <p:extLst>
      <p:ext uri="{BB962C8B-B14F-4D97-AF65-F5344CB8AC3E}">
        <p14:creationId xmlns:p14="http://schemas.microsoft.com/office/powerpoint/2010/main" val="127919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ABFF6-A448-7841-A029-C6F5DCD37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940B-D072-044E-8B2C-785BD3CE3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27C73-A8AE-6B49-AD97-F767061E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82C14A15-825A-7C46-AC8D-09B1A9DC0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5879"/>
          <a:stretch/>
        </p:blipFill>
        <p:spPr>
          <a:xfrm>
            <a:off x="0" y="-2327"/>
            <a:ext cx="12192000" cy="686032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71D22-CBD2-A743-998A-6712E6668727}"/>
              </a:ext>
            </a:extLst>
          </p:cNvPr>
          <p:cNvSpPr/>
          <p:nvPr/>
        </p:nvSpPr>
        <p:spPr>
          <a:xfrm>
            <a:off x="8921826" y="6420406"/>
            <a:ext cx="29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Image by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lang="en-GB" dirty="0">
                <a:solidFill>
                  <a:schemeClr val="bg1"/>
                </a:solidFill>
              </a:rPr>
              <a:t> from 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4A4E-04C3-2F40-9A48-436169AEE638}"/>
              </a:ext>
            </a:extLst>
          </p:cNvPr>
          <p:cNvSpPr txBox="1"/>
          <p:nvPr/>
        </p:nvSpPr>
        <p:spPr>
          <a:xfrm>
            <a:off x="6525161" y="457592"/>
            <a:ext cx="5221553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pPr algn="r"/>
            <a:r>
              <a:rPr lang="en-US" sz="4000" b="0" i="1" dirty="0">
                <a:solidFill>
                  <a:schemeClr val="bg1"/>
                </a:solidFill>
              </a:rPr>
              <a:t>Myriads of tiny flows that you can collect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Event-based Systems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7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202" y="1690688"/>
            <a:ext cx="4997449" cy="4486275"/>
          </a:xfrm>
          <a:prstGeom prst="rect">
            <a:avLst/>
          </a:prstGeom>
        </p:spPr>
      </p:pic>
      <p:pic>
        <p:nvPicPr>
          <p:cNvPr id="712" name="Google Shape;712;p19"/>
          <p:cNvPicPr preferRelativeResize="0"/>
          <p:nvPr/>
        </p:nvPicPr>
        <p:blipFill rotWithShape="1">
          <a:blip r:embed="rId4">
            <a:alphaModFix/>
          </a:blip>
          <a:srcRect t="11471" b="8444"/>
          <a:stretch/>
        </p:blipFill>
        <p:spPr>
          <a:xfrm>
            <a:off x="6029325" y="1690688"/>
            <a:ext cx="4997449" cy="4486275"/>
          </a:xfrm>
          <a:prstGeom prst="rect">
            <a:avLst/>
          </a:prstGeom>
        </p:spPr>
      </p:pic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B2DD4F-0D7C-D941-AE4B-869164B199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51673-7779-5E49-8CDA-9A9AD3776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D19C1-422E-264C-BEFF-9A27E014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Events and decoupling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DDB67-E821-394C-A551-71145C5A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GB" i="1" dirty="0"/>
              <a:t>Events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i="1" dirty="0"/>
              <a:t>	</a:t>
            </a:r>
            <a:r>
              <a:rPr lang="en-GB" dirty="0"/>
              <a:t>an immutable and append-only stream of “business facts” </a:t>
            </a:r>
          </a:p>
          <a:p>
            <a:pPr marL="0" lvl="0" indent="0">
              <a:spcAft>
                <a:spcPts val="1000"/>
              </a:spcAft>
              <a:buNone/>
            </a:pPr>
            <a:endParaRPr lang="en-GB" i="1" dirty="0"/>
          </a:p>
          <a:p>
            <a:pPr marL="0" lvl="0" indent="0">
              <a:spcAft>
                <a:spcPts val="1000"/>
              </a:spcAft>
              <a:buNone/>
            </a:pPr>
            <a:r>
              <a:rPr lang="en-GB" i="1" dirty="0"/>
              <a:t>Decoupling 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GB" i="1" dirty="0"/>
              <a:t>	</a:t>
            </a:r>
            <a:r>
              <a:rPr lang="en-GB" dirty="0"/>
              <a:t>means decentralizing the freedom to act, adapt, and change </a:t>
            </a:r>
            <a:endParaRPr lang="en-GB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F6999F-3284-2F46-BBDC-EBE8A2D76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BE1BD-0489-3147-BFF0-CB90C45E9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21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EE2533-A93D-554E-B8B4-7428751D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0A425-B57F-0B49-9777-82BB0F7EC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GB" dirty="0"/>
              <a:t>Events as “first-class” entities</a:t>
            </a:r>
            <a:endParaRPr lang="en-GB" i="1" dirty="0"/>
          </a:p>
          <a:p>
            <a:pPr marL="457200" lvl="0" indent="-330200">
              <a:buSzPts val="1600"/>
              <a:buChar char="●"/>
            </a:pPr>
            <a:r>
              <a:rPr lang="en-GB" dirty="0"/>
              <a:t>Services emit and consume events asynchronously</a:t>
            </a:r>
          </a:p>
          <a:p>
            <a:pPr marL="457200" lvl="0" indent="-330200">
              <a:spcAft>
                <a:spcPts val="1000"/>
              </a:spcAft>
              <a:buSzPts val="1600"/>
              <a:buChar char="●"/>
            </a:pPr>
            <a:r>
              <a:rPr lang="en-GB" dirty="0"/>
              <a:t>Better decoupling with respect to APIs (no temporal coupling)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B4CEC-892E-984D-B683-5884E47E75B1}"/>
              </a:ext>
            </a:extLst>
          </p:cNvPr>
          <p:cNvSpPr/>
          <p:nvPr/>
        </p:nvSpPr>
        <p:spPr>
          <a:xfrm>
            <a:off x="838198" y="5775084"/>
            <a:ext cx="756126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/>
              <a:t>Eugster</a:t>
            </a:r>
            <a:r>
              <a:rPr lang="en-GB" dirty="0"/>
              <a:t>, P. T., </a:t>
            </a:r>
            <a:r>
              <a:rPr lang="en-GB" dirty="0" err="1"/>
              <a:t>Felber</a:t>
            </a:r>
            <a:r>
              <a:rPr lang="en-GB" dirty="0"/>
              <a:t>, P. A., </a:t>
            </a:r>
            <a:r>
              <a:rPr lang="en-GB" dirty="0" err="1"/>
              <a:t>Guerraoui</a:t>
            </a:r>
            <a:r>
              <a:rPr lang="en-GB" dirty="0"/>
              <a:t>, R., &amp; </a:t>
            </a:r>
            <a:r>
              <a:rPr lang="en-GB" dirty="0" err="1"/>
              <a:t>Kermarrec</a:t>
            </a:r>
            <a:r>
              <a:rPr lang="en-GB" dirty="0"/>
              <a:t>, A. M. (2003). </a:t>
            </a:r>
            <a:r>
              <a:rPr lang="en-GB" b="1" dirty="0"/>
              <a:t>The many faces of publish/subscribe.</a:t>
            </a:r>
            <a:r>
              <a:rPr lang="en-GB" dirty="0"/>
              <a:t> </a:t>
            </a:r>
            <a:r>
              <a:rPr lang="en-GB" i="1" dirty="0"/>
              <a:t>ACM computing surveys (CSUR)</a:t>
            </a:r>
            <a:r>
              <a:rPr lang="en-GB" dirty="0"/>
              <a:t>, </a:t>
            </a:r>
            <a:r>
              <a:rPr lang="en-GB" i="1" dirty="0"/>
              <a:t>35</a:t>
            </a:r>
            <a:r>
              <a:rPr lang="en-GB" dirty="0"/>
              <a:t>(2), 114-131.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22</a:t>
            </a:fld>
            <a:endParaRPr lang="en-GB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Publish/subscribe </a:t>
            </a:r>
          </a:p>
        </p:txBody>
      </p:sp>
      <p:sp>
        <p:nvSpPr>
          <p:cNvPr id="172" name="Content Placeholder 171"/>
          <p:cNvSpPr>
            <a:spLocks noGrp="1"/>
          </p:cNvSpPr>
          <p:nvPr>
            <p:ph sz="half" idx="1"/>
          </p:nvPr>
        </p:nvSpPr>
        <p:spPr>
          <a:xfrm>
            <a:off x="838199" y="1546655"/>
            <a:ext cx="512603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Components </a:t>
            </a:r>
          </a:p>
          <a:p>
            <a:pPr lvl="1"/>
            <a:r>
              <a:rPr lang="en-US" dirty="0"/>
              <a:t>collaborate by exchanging </a:t>
            </a:r>
            <a:r>
              <a:rPr lang="en-US" i="1" dirty="0"/>
              <a:t>events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publish events they observe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subscribe</a:t>
            </a:r>
            <a:r>
              <a:rPr lang="en-US" dirty="0"/>
              <a:t> to the events they are interested in</a:t>
            </a:r>
          </a:p>
          <a:p>
            <a:pPr>
              <a:lnSpc>
                <a:spcPct val="90000"/>
              </a:lnSpc>
            </a:pPr>
            <a:r>
              <a:rPr lang="en-US" dirty="0"/>
              <a:t>Communication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Purely message based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Asynchronous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Multicast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Implicit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Anonymous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81851" y="2387600"/>
            <a:ext cx="358775" cy="457200"/>
            <a:chOff x="2218" y="771"/>
            <a:chExt cx="226" cy="288"/>
          </a:xfrm>
        </p:grpSpPr>
        <p:sp>
          <p:nvSpPr>
            <p:cNvPr id="27807" name="Freeform 5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8" name="Freeform 6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9" name="Freeform 7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0" name="Freeform 8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1" name="Freeform 9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2" name="Freeform 10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3" name="Freeform 11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4" name="Freeform 12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593139" y="2184400"/>
            <a:ext cx="358775" cy="457200"/>
            <a:chOff x="2218" y="771"/>
            <a:chExt cx="226" cy="288"/>
          </a:xfrm>
        </p:grpSpPr>
        <p:sp>
          <p:nvSpPr>
            <p:cNvPr id="27799" name="Freeform 14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0" name="Freeform 15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1" name="Freeform 16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2" name="Freeform 17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3" name="Freeform 18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4" name="Freeform 19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5" name="Freeform 20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6" name="Freeform 21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80614" y="3786188"/>
            <a:ext cx="358775" cy="457200"/>
            <a:chOff x="2218" y="771"/>
            <a:chExt cx="226" cy="288"/>
          </a:xfrm>
        </p:grpSpPr>
        <p:sp>
          <p:nvSpPr>
            <p:cNvPr id="27791" name="Freeform 23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2" name="Freeform 24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3" name="Freeform 25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4" name="Freeform 26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5" name="Freeform 27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6" name="Freeform 28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7" name="Freeform 29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8" name="Freeform 30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8659814" y="5576888"/>
            <a:ext cx="358775" cy="457200"/>
            <a:chOff x="2218" y="771"/>
            <a:chExt cx="226" cy="288"/>
          </a:xfrm>
        </p:grpSpPr>
        <p:sp>
          <p:nvSpPr>
            <p:cNvPr id="27783" name="Freeform 32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4" name="Freeform 33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5" name="Freeform 34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6" name="Freeform 35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7" name="Freeform 36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8" name="Freeform 37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9" name="Freeform 38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0" name="Freeform 39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6391276" y="3354388"/>
            <a:ext cx="358775" cy="457200"/>
            <a:chOff x="2218" y="771"/>
            <a:chExt cx="226" cy="288"/>
          </a:xfrm>
        </p:grpSpPr>
        <p:sp>
          <p:nvSpPr>
            <p:cNvPr id="27775" name="Freeform 41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6" name="Freeform 42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7" name="Freeform 43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8" name="Freeform 44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9" name="Freeform 45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0" name="Freeform 46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1" name="Freeform 47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2" name="Freeform 48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032501" y="876301"/>
            <a:ext cx="4289425" cy="4735513"/>
            <a:chOff x="2840" y="552"/>
            <a:chExt cx="2702" cy="2983"/>
          </a:xfrm>
        </p:grpSpPr>
        <p:sp>
          <p:nvSpPr>
            <p:cNvPr id="27772" name="AutoShape 50"/>
            <p:cNvSpPr>
              <a:spLocks noChangeArrowheads="1"/>
            </p:cNvSpPr>
            <p:nvPr/>
          </p:nvSpPr>
          <p:spPr bwMode="auto">
            <a:xfrm>
              <a:off x="2843" y="680"/>
              <a:ext cx="1032" cy="613"/>
            </a:xfrm>
            <a:prstGeom prst="cloudCallout">
              <a:avLst>
                <a:gd name="adj1" fmla="val 26454"/>
                <a:gd name="adj2" fmla="val 82301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topic=fire* &amp; place=*</a:t>
              </a:r>
            </a:p>
          </p:txBody>
        </p:sp>
        <p:sp>
          <p:nvSpPr>
            <p:cNvPr id="27773" name="AutoShape 51"/>
            <p:cNvSpPr>
              <a:spLocks noChangeArrowheads="1"/>
            </p:cNvSpPr>
            <p:nvPr/>
          </p:nvSpPr>
          <p:spPr bwMode="auto">
            <a:xfrm>
              <a:off x="4376" y="552"/>
              <a:ext cx="1166" cy="613"/>
            </a:xfrm>
            <a:prstGeom prst="cloudCallout">
              <a:avLst>
                <a:gd name="adj1" fmla="val -25986"/>
                <a:gd name="adj2" fmla="val 84745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topic=* &amp; place=1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  <p:sp>
          <p:nvSpPr>
            <p:cNvPr id="27774" name="AutoShape 52"/>
            <p:cNvSpPr>
              <a:spLocks noChangeArrowheads="1"/>
            </p:cNvSpPr>
            <p:nvPr/>
          </p:nvSpPr>
          <p:spPr bwMode="auto">
            <a:xfrm>
              <a:off x="2840" y="2728"/>
              <a:ext cx="1271" cy="807"/>
            </a:xfrm>
            <a:prstGeom prst="cloudCallout">
              <a:avLst>
                <a:gd name="adj1" fmla="val 83912"/>
                <a:gd name="adj2" fmla="val 46778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topic=fire alarm &amp; place=*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9134476" y="4130675"/>
            <a:ext cx="1082675" cy="628650"/>
            <a:chOff x="4614" y="3439"/>
            <a:chExt cx="682" cy="396"/>
          </a:xfrm>
        </p:grpSpPr>
        <p:grpSp>
          <p:nvGrpSpPr>
            <p:cNvPr id="9" name="Group 54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59" name="AutoShape 55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0" name="Rectangle 56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1" name="Rectangle 57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2" name="Rectangle 58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3" name="Rectangle 59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4" name="Freeform 60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5" name="Freeform 61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6" name="Freeform 62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7" name="Freeform 63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8" name="Freeform 64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9" name="Line 65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70" name="Line 66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71" name="Line 67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58" name="Text Box 68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0" name="Group 69"/>
          <p:cNvGrpSpPr>
            <a:grpSpLocks/>
          </p:cNvGrpSpPr>
          <p:nvPr/>
        </p:nvGrpSpPr>
        <p:grpSpPr bwMode="auto">
          <a:xfrm>
            <a:off x="7219951" y="2692400"/>
            <a:ext cx="1082675" cy="628650"/>
            <a:chOff x="4614" y="3439"/>
            <a:chExt cx="682" cy="396"/>
          </a:xfrm>
        </p:grpSpPr>
        <p:grpSp>
          <p:nvGrpSpPr>
            <p:cNvPr id="11" name="Group 70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44" name="AutoShape 71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5" name="Rectangle 72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6" name="Rectangle 73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7" name="Rectangle 74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8" name="Rectangle 75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9" name="Freeform 76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0" name="Freeform 77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1" name="Freeform 78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2" name="Freeform 79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3" name="Freeform 80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4" name="Line 81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5" name="Line 82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6" name="Line 83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43" name="Text Box 84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2" name="Group 85"/>
          <p:cNvGrpSpPr>
            <a:grpSpLocks/>
          </p:cNvGrpSpPr>
          <p:nvPr/>
        </p:nvGrpSpPr>
        <p:grpSpPr bwMode="auto">
          <a:xfrm>
            <a:off x="8786814" y="2525713"/>
            <a:ext cx="1082675" cy="628650"/>
            <a:chOff x="4614" y="3439"/>
            <a:chExt cx="682" cy="396"/>
          </a:xfrm>
        </p:grpSpPr>
        <p:grpSp>
          <p:nvGrpSpPr>
            <p:cNvPr id="13" name="Group 86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29" name="AutoShape 87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0" name="Rectangle 88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1" name="Rectangle 89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2" name="Rectangle 90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3" name="Rectangle 91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4" name="Freeform 92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5" name="Freeform 93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6" name="Freeform 94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7" name="Freeform 95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8" name="Freeform 96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9" name="Line 97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0" name="Line 98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1" name="Line 99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28" name="Text Box 100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4" name="Group 101"/>
          <p:cNvGrpSpPr>
            <a:grpSpLocks/>
          </p:cNvGrpSpPr>
          <p:nvPr/>
        </p:nvGrpSpPr>
        <p:grpSpPr bwMode="auto">
          <a:xfrm>
            <a:off x="8977314" y="5791200"/>
            <a:ext cx="1082675" cy="628650"/>
            <a:chOff x="4614" y="3439"/>
            <a:chExt cx="682" cy="396"/>
          </a:xfrm>
        </p:grpSpPr>
        <p:grpSp>
          <p:nvGrpSpPr>
            <p:cNvPr id="15" name="Group 102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14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5" name="Rectangle 104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6" name="Rectangle 105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7" name="Rectangle 106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8" name="Rectangle 107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9" name="Freeform 108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0" name="Freeform 109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1" name="Freeform 110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2" name="Freeform 111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3" name="Freeform 112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4" name="Line 113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5" name="Line 114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6" name="Line 115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13" name="Text Box 116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6" name="Group 117"/>
          <p:cNvGrpSpPr>
            <a:grpSpLocks/>
          </p:cNvGrpSpPr>
          <p:nvPr/>
        </p:nvGrpSpPr>
        <p:grpSpPr bwMode="auto">
          <a:xfrm>
            <a:off x="6673851" y="3665538"/>
            <a:ext cx="1082675" cy="628650"/>
            <a:chOff x="4614" y="3439"/>
            <a:chExt cx="682" cy="396"/>
          </a:xfrm>
        </p:grpSpPr>
        <p:grpSp>
          <p:nvGrpSpPr>
            <p:cNvPr id="17" name="Group 118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99" name="AutoShape 119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0" name="Rectangle 120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1" name="Rectangle 121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2" name="Rectangle 122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3" name="Rectangle 123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4" name="Freeform 124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5" name="Freeform 125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6" name="Freeform 126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7" name="Freeform 127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8" name="Freeform 128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9" name="Line 129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0" name="Line 130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1" name="Line 131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98" name="Text Box 132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8" name="Group 133"/>
          <p:cNvGrpSpPr>
            <a:grpSpLocks/>
          </p:cNvGrpSpPr>
          <p:nvPr/>
        </p:nvGrpSpPr>
        <p:grpSpPr bwMode="auto">
          <a:xfrm>
            <a:off x="7372351" y="2844800"/>
            <a:ext cx="1082675" cy="628650"/>
            <a:chOff x="4614" y="3439"/>
            <a:chExt cx="682" cy="396"/>
          </a:xfrm>
        </p:grpSpPr>
        <p:grpSp>
          <p:nvGrpSpPr>
            <p:cNvPr id="19" name="Group 134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84" name="AutoShape 135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5" name="Rectangle 136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6" name="Rectangle 137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7" name="Rectangle 138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8" name="Rectangle 139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9" name="Freeform 140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0" name="Freeform 141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1" name="Freeform 142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2" name="Freeform 143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3" name="Freeform 144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4" name="Line 145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5" name="Line 146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6" name="Line 147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83" name="Text Box 148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20" name="Group 149"/>
          <p:cNvGrpSpPr>
            <a:grpSpLocks/>
          </p:cNvGrpSpPr>
          <p:nvPr/>
        </p:nvGrpSpPr>
        <p:grpSpPr bwMode="auto">
          <a:xfrm>
            <a:off x="8939214" y="2678113"/>
            <a:ext cx="1082675" cy="628650"/>
            <a:chOff x="4614" y="3439"/>
            <a:chExt cx="682" cy="396"/>
          </a:xfrm>
        </p:grpSpPr>
        <p:grpSp>
          <p:nvGrpSpPr>
            <p:cNvPr id="21" name="Group 150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69" name="AutoShape 151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0" name="Rectangle 152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1" name="Rectangle 153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2" name="Rectangle 154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3" name="Rectangle 155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4" name="Freeform 156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5" name="Freeform 157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6" name="Freeform 158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7" name="Freeform 159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8" name="Freeform 160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9" name="Line 161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0" name="Line 162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1" name="Line 163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68" name="Text Box 164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2AEF0AA-F5C0-4044-A206-3CD89E0E6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97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027BA-FB69-3244-8C60-231A6EAD0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62AC6-3CCA-F345-8AE1-CC45FC65A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91499-CF76-854E-AA63-8FD8235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 @ Netflix</a:t>
            </a:r>
          </a:p>
        </p:txBody>
      </p:sp>
      <p:pic>
        <p:nvPicPr>
          <p:cNvPr id="1026" name="Picture 2" descr="Benefits of Microservices Architecture- How Enterprises benefit from Microservices  Architecture | Sogeti Labs">
            <a:extLst>
              <a:ext uri="{FF2B5EF4-FFF2-40B4-BE49-F238E27FC236}">
                <a16:creationId xmlns:a16="http://schemas.microsoft.com/office/drawing/2014/main" id="{10E511B4-2A91-1B4E-AF56-6B5BC804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6" y="1543502"/>
            <a:ext cx="8315324" cy="468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7F0F2-9814-824F-813B-5555536C74B0}"/>
              </a:ext>
            </a:extLst>
          </p:cNvPr>
          <p:cNvSpPr/>
          <p:nvPr/>
        </p:nvSpPr>
        <p:spPr>
          <a:xfrm rot="16200000">
            <a:off x="7387556" y="4078456"/>
            <a:ext cx="4150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src</a:t>
            </a:r>
            <a:r>
              <a:rPr lang="en-US" sz="1200" dirty="0"/>
              <a:t>. </a:t>
            </a:r>
            <a:r>
              <a:rPr lang="en-US" sz="1200" dirty="0">
                <a:hlinkClick r:id="rId3"/>
              </a:rPr>
              <a:t>https://labs.sogeti.com/microservices-architectures-stay/</a:t>
            </a:r>
            <a:r>
              <a:rPr lang="en-US" sz="1200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66295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8EBF2-AEC5-F14D-919B-DE6E7D3C3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326-6689-C841-B2FE-03EDF2701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24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18B1-BF44-914E-AC24-1814680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B0139A-E38A-1D49-9E0C-B899597E6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186;p10" descr="Picture 6">
            <a:extLst>
              <a:ext uri="{FF2B5EF4-FFF2-40B4-BE49-F238E27FC236}">
                <a16:creationId xmlns:a16="http://schemas.microsoft.com/office/drawing/2014/main" id="{D0A9C0A1-B268-6E43-B9C1-8AD152385C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04"/>
          <a:stretch/>
        </p:blipFill>
        <p:spPr>
          <a:xfrm>
            <a:off x="-116016" y="0"/>
            <a:ext cx="12308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DFA9-C92F-9A48-89BD-95BE307F5AFA}"/>
              </a:ext>
            </a:extLst>
          </p:cNvPr>
          <p:cNvSpPr txBox="1"/>
          <p:nvPr/>
        </p:nvSpPr>
        <p:spPr>
          <a:xfrm>
            <a:off x="220564" y="3368813"/>
            <a:ext cx="5913241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massive flows than you cannot stop 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Data Stream </a:t>
            </a:r>
            <a:r>
              <a:rPr lang="en-US" sz="4000" b="1" dirty="0" err="1">
                <a:solidFill>
                  <a:schemeClr val="bg1"/>
                </a:solidFill>
              </a:rPr>
              <a:t>Mng</a:t>
            </a:r>
            <a:r>
              <a:rPr lang="en-US" sz="4000" b="1" dirty="0">
                <a:solidFill>
                  <a:schemeClr val="bg1"/>
                </a:solidFill>
              </a:rPr>
              <a:t>. Systems</a:t>
            </a:r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7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8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Stream Management Systems (DSMS)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Data streams are (</a:t>
            </a:r>
            <a:r>
              <a:rPr lang="en-US" sz="3200" b="1" dirty="0"/>
              <a:t>unbounded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sequences of time-varying</a:t>
            </a:r>
            <a:br>
              <a:rPr lang="en-US" sz="3200" dirty="0"/>
            </a:br>
            <a:r>
              <a:rPr lang="en-US" sz="3200" dirty="0"/>
              <a:t>data elements</a:t>
            </a:r>
          </a:p>
          <a:p>
            <a:r>
              <a:rPr lang="en-US" sz="3200" dirty="0"/>
              <a:t>Represent:</a:t>
            </a:r>
          </a:p>
          <a:p>
            <a:pPr lvl="1"/>
            <a:r>
              <a:rPr lang="en-US" sz="2800" dirty="0">
                <a:ea typeface="ＭＳ Ｐゴシック" charset="-128"/>
              </a:rPr>
              <a:t>an (almost) </a:t>
            </a:r>
            <a:r>
              <a:rPr lang="ja-JP" altLang="en-US" sz="2800" dirty="0">
                <a:ea typeface="ＭＳ Ｐゴシック" charset="-128"/>
              </a:rPr>
              <a:t>“</a:t>
            </a:r>
            <a:r>
              <a:rPr lang="en-US" altLang="ja-JP" sz="2800" dirty="0">
                <a:ea typeface="ＭＳ Ｐゴシック" charset="-128"/>
              </a:rPr>
              <a:t>continuous</a:t>
            </a:r>
            <a:r>
              <a:rPr lang="ja-JP" altLang="en-US" sz="2800" dirty="0">
                <a:ea typeface="ＭＳ Ｐゴシック" charset="-128"/>
              </a:rPr>
              <a:t>”</a:t>
            </a:r>
            <a:r>
              <a:rPr lang="en-US" altLang="ja-JP" sz="2800" dirty="0">
                <a:ea typeface="ＭＳ Ｐゴシック" charset="-128"/>
              </a:rPr>
              <a:t> flow of information </a:t>
            </a:r>
          </a:p>
          <a:p>
            <a:pPr lvl="1"/>
            <a:r>
              <a:rPr lang="en-US" sz="2800" dirty="0">
                <a:ea typeface="ＭＳ Ｐゴシック" charset="-128"/>
              </a:rPr>
              <a:t>with the recent information being more relevant as it describes the current state of a dynamic system</a:t>
            </a:r>
          </a:p>
          <a:p>
            <a:endParaRPr lang="en-US" sz="3200" dirty="0"/>
          </a:p>
        </p:txBody>
      </p:sp>
      <p:grpSp>
        <p:nvGrpSpPr>
          <p:cNvPr id="335" name="Group 334"/>
          <p:cNvGrpSpPr/>
          <p:nvPr/>
        </p:nvGrpSpPr>
        <p:grpSpPr>
          <a:xfrm>
            <a:off x="6332560" y="1825625"/>
            <a:ext cx="5147933" cy="1941318"/>
            <a:chOff x="1428750" y="2430463"/>
            <a:chExt cx="4437063" cy="1829813"/>
          </a:xfrm>
        </p:grpSpPr>
        <p:grpSp>
          <p:nvGrpSpPr>
            <p:cNvPr id="6" name="Group 335"/>
            <p:cNvGrpSpPr>
              <a:grpSpLocks/>
            </p:cNvGrpSpPr>
            <p:nvPr/>
          </p:nvGrpSpPr>
          <p:grpSpPr bwMode="auto">
            <a:xfrm>
              <a:off x="1539875" y="2430463"/>
              <a:ext cx="3856038" cy="1176337"/>
              <a:chOff x="576" y="1008"/>
              <a:chExt cx="4560" cy="1392"/>
            </a:xfrm>
          </p:grpSpPr>
          <p:grpSp>
            <p:nvGrpSpPr>
              <p:cNvPr id="7" name="Group 336"/>
              <p:cNvGrpSpPr>
                <a:grpSpLocks/>
              </p:cNvGrpSpPr>
              <p:nvPr/>
            </p:nvGrpSpPr>
            <p:grpSpPr bwMode="auto">
              <a:xfrm>
                <a:off x="576" y="1008"/>
                <a:ext cx="96" cy="1392"/>
                <a:chOff x="576" y="1008"/>
                <a:chExt cx="96" cy="1392"/>
              </a:xfrm>
            </p:grpSpPr>
            <p:sp>
              <p:nvSpPr>
                <p:cNvPr id="323" name="Rectangle 337"/>
                <p:cNvSpPr>
                  <a:spLocks noChangeArrowheads="1"/>
                </p:cNvSpPr>
                <p:nvPr/>
              </p:nvSpPr>
              <p:spPr bwMode="auto">
                <a:xfrm>
                  <a:off x="576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4" name="Rectangle 338"/>
                <p:cNvSpPr>
                  <a:spLocks noChangeArrowheads="1"/>
                </p:cNvSpPr>
                <p:nvPr/>
              </p:nvSpPr>
              <p:spPr bwMode="auto">
                <a:xfrm>
                  <a:off x="576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5" name="Rectangle 339"/>
                <p:cNvSpPr>
                  <a:spLocks noChangeArrowheads="1"/>
                </p:cNvSpPr>
                <p:nvPr/>
              </p:nvSpPr>
              <p:spPr bwMode="auto">
                <a:xfrm>
                  <a:off x="576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6" name="Rectangle 340"/>
                <p:cNvSpPr>
                  <a:spLocks noChangeArrowheads="1"/>
                </p:cNvSpPr>
                <p:nvPr/>
              </p:nvSpPr>
              <p:spPr bwMode="auto">
                <a:xfrm>
                  <a:off x="576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7" name="Rectangle 341"/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8" name="Rectangle 342"/>
                <p:cNvSpPr>
                  <a:spLocks noChangeArrowheads="1"/>
                </p:cNvSpPr>
                <p:nvPr/>
              </p:nvSpPr>
              <p:spPr bwMode="auto">
                <a:xfrm>
                  <a:off x="576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9" name="Rectangle 343"/>
                <p:cNvSpPr>
                  <a:spLocks noChangeArrowheads="1"/>
                </p:cNvSpPr>
                <p:nvPr/>
              </p:nvSpPr>
              <p:spPr bwMode="auto">
                <a:xfrm>
                  <a:off x="576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0" name="Rectangle 344"/>
                <p:cNvSpPr>
                  <a:spLocks noChangeArrowheads="1"/>
                </p:cNvSpPr>
                <p:nvPr/>
              </p:nvSpPr>
              <p:spPr bwMode="auto">
                <a:xfrm>
                  <a:off x="576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1" name="Rectangle 345"/>
                <p:cNvSpPr>
                  <a:spLocks noChangeArrowheads="1"/>
                </p:cNvSpPr>
                <p:nvPr/>
              </p:nvSpPr>
              <p:spPr bwMode="auto">
                <a:xfrm>
                  <a:off x="57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2" name="Rectangle 346"/>
                <p:cNvSpPr>
                  <a:spLocks noChangeArrowheads="1"/>
                </p:cNvSpPr>
                <p:nvPr/>
              </p:nvSpPr>
              <p:spPr bwMode="auto">
                <a:xfrm>
                  <a:off x="57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" name="Group 347"/>
              <p:cNvGrpSpPr>
                <a:grpSpLocks/>
              </p:cNvGrpSpPr>
              <p:nvPr/>
            </p:nvGrpSpPr>
            <p:grpSpPr bwMode="auto">
              <a:xfrm>
                <a:off x="720" y="1008"/>
                <a:ext cx="96" cy="1392"/>
                <a:chOff x="720" y="1008"/>
                <a:chExt cx="96" cy="1392"/>
              </a:xfrm>
            </p:grpSpPr>
            <p:sp>
              <p:nvSpPr>
                <p:cNvPr id="313" name="Rectangle 348"/>
                <p:cNvSpPr>
                  <a:spLocks noChangeArrowheads="1"/>
                </p:cNvSpPr>
                <p:nvPr/>
              </p:nvSpPr>
              <p:spPr bwMode="auto">
                <a:xfrm>
                  <a:off x="720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4" name="Rectangle 349"/>
                <p:cNvSpPr>
                  <a:spLocks noChangeArrowheads="1"/>
                </p:cNvSpPr>
                <p:nvPr/>
              </p:nvSpPr>
              <p:spPr bwMode="auto">
                <a:xfrm>
                  <a:off x="72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5" name="Rectangle 350"/>
                <p:cNvSpPr>
                  <a:spLocks noChangeArrowheads="1"/>
                </p:cNvSpPr>
                <p:nvPr/>
              </p:nvSpPr>
              <p:spPr bwMode="auto">
                <a:xfrm>
                  <a:off x="720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6" name="Rectangle 351"/>
                <p:cNvSpPr>
                  <a:spLocks noChangeArrowheads="1"/>
                </p:cNvSpPr>
                <p:nvPr/>
              </p:nvSpPr>
              <p:spPr bwMode="auto">
                <a:xfrm>
                  <a:off x="720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7" name="Rectangle 352"/>
                <p:cNvSpPr>
                  <a:spLocks noChangeArrowheads="1"/>
                </p:cNvSpPr>
                <p:nvPr/>
              </p:nvSpPr>
              <p:spPr bwMode="auto">
                <a:xfrm>
                  <a:off x="72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8" name="Rectangle 353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9" name="Rectangle 354"/>
                <p:cNvSpPr>
                  <a:spLocks noChangeArrowheads="1"/>
                </p:cNvSpPr>
                <p:nvPr/>
              </p:nvSpPr>
              <p:spPr bwMode="auto">
                <a:xfrm>
                  <a:off x="720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0" name="Rectangle 355"/>
                <p:cNvSpPr>
                  <a:spLocks noChangeArrowheads="1"/>
                </p:cNvSpPr>
                <p:nvPr/>
              </p:nvSpPr>
              <p:spPr bwMode="auto">
                <a:xfrm>
                  <a:off x="720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1" name="Rectangle 356"/>
                <p:cNvSpPr>
                  <a:spLocks noChangeArrowheads="1"/>
                </p:cNvSpPr>
                <p:nvPr/>
              </p:nvSpPr>
              <p:spPr bwMode="auto">
                <a:xfrm>
                  <a:off x="720" y="1872"/>
                  <a:ext cx="96" cy="9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2" name="Rectangle 357"/>
                <p:cNvSpPr>
                  <a:spLocks noChangeArrowheads="1"/>
                </p:cNvSpPr>
                <p:nvPr/>
              </p:nvSpPr>
              <p:spPr bwMode="auto">
                <a:xfrm>
                  <a:off x="720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9" name="Group 358"/>
              <p:cNvGrpSpPr>
                <a:grpSpLocks/>
              </p:cNvGrpSpPr>
              <p:nvPr/>
            </p:nvGrpSpPr>
            <p:grpSpPr bwMode="auto">
              <a:xfrm>
                <a:off x="864" y="1008"/>
                <a:ext cx="96" cy="1392"/>
                <a:chOff x="864" y="1008"/>
                <a:chExt cx="96" cy="1392"/>
              </a:xfrm>
            </p:grpSpPr>
            <p:sp>
              <p:nvSpPr>
                <p:cNvPr id="303" name="Rectangle 359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4" name="Rectangle 360"/>
                <p:cNvSpPr>
                  <a:spLocks noChangeArrowheads="1"/>
                </p:cNvSpPr>
                <p:nvPr/>
              </p:nvSpPr>
              <p:spPr bwMode="auto">
                <a:xfrm>
                  <a:off x="864" y="216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5" name="Rectangle 361"/>
                <p:cNvSpPr>
                  <a:spLocks noChangeArrowheads="1"/>
                </p:cNvSpPr>
                <p:nvPr/>
              </p:nvSpPr>
              <p:spPr bwMode="auto">
                <a:xfrm>
                  <a:off x="864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6" name="Rectangle 362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7" name="Rectangle 363"/>
                <p:cNvSpPr>
                  <a:spLocks noChangeArrowheads="1"/>
                </p:cNvSpPr>
                <p:nvPr/>
              </p:nvSpPr>
              <p:spPr bwMode="auto">
                <a:xfrm>
                  <a:off x="86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8" name="Rectangle 364"/>
                <p:cNvSpPr>
                  <a:spLocks noChangeArrowheads="1"/>
                </p:cNvSpPr>
                <p:nvPr/>
              </p:nvSpPr>
              <p:spPr bwMode="auto">
                <a:xfrm>
                  <a:off x="86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9" name="Rectangle 365"/>
                <p:cNvSpPr>
                  <a:spLocks noChangeArrowheads="1"/>
                </p:cNvSpPr>
                <p:nvPr/>
              </p:nvSpPr>
              <p:spPr bwMode="auto">
                <a:xfrm>
                  <a:off x="864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0" name="Rectangle 366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1" name="Rectangle 367"/>
                <p:cNvSpPr>
                  <a:spLocks noChangeArrowheads="1"/>
                </p:cNvSpPr>
                <p:nvPr/>
              </p:nvSpPr>
              <p:spPr bwMode="auto">
                <a:xfrm>
                  <a:off x="864" y="1872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2" name="Rectangle 368"/>
                <p:cNvSpPr>
                  <a:spLocks noChangeArrowheads="1"/>
                </p:cNvSpPr>
                <p:nvPr/>
              </p:nvSpPr>
              <p:spPr bwMode="auto">
                <a:xfrm>
                  <a:off x="86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0" name="Group 369"/>
              <p:cNvGrpSpPr>
                <a:grpSpLocks/>
              </p:cNvGrpSpPr>
              <p:nvPr/>
            </p:nvGrpSpPr>
            <p:grpSpPr bwMode="auto">
              <a:xfrm>
                <a:off x="1008" y="1008"/>
                <a:ext cx="96" cy="1392"/>
                <a:chOff x="1008" y="1008"/>
                <a:chExt cx="96" cy="1392"/>
              </a:xfrm>
            </p:grpSpPr>
            <p:sp>
              <p:nvSpPr>
                <p:cNvPr id="293" name="Rectangle 370"/>
                <p:cNvSpPr>
                  <a:spLocks noChangeArrowheads="1"/>
                </p:cNvSpPr>
                <p:nvPr/>
              </p:nvSpPr>
              <p:spPr bwMode="auto">
                <a:xfrm>
                  <a:off x="1008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4" name="Rectangle 371"/>
                <p:cNvSpPr>
                  <a:spLocks noChangeArrowheads="1"/>
                </p:cNvSpPr>
                <p:nvPr/>
              </p:nvSpPr>
              <p:spPr bwMode="auto">
                <a:xfrm>
                  <a:off x="1008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5" name="Rectangle 372"/>
                <p:cNvSpPr>
                  <a:spLocks noChangeArrowheads="1"/>
                </p:cNvSpPr>
                <p:nvPr/>
              </p:nvSpPr>
              <p:spPr bwMode="auto">
                <a:xfrm>
                  <a:off x="1008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6" name="Rectangle 373"/>
                <p:cNvSpPr>
                  <a:spLocks noChangeArrowheads="1"/>
                </p:cNvSpPr>
                <p:nvPr/>
              </p:nvSpPr>
              <p:spPr bwMode="auto">
                <a:xfrm>
                  <a:off x="1008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7" name="Rectangle 374"/>
                <p:cNvSpPr>
                  <a:spLocks noChangeArrowheads="1"/>
                </p:cNvSpPr>
                <p:nvPr/>
              </p:nvSpPr>
              <p:spPr bwMode="auto">
                <a:xfrm>
                  <a:off x="1008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8" name="Rectangle 375"/>
                <p:cNvSpPr>
                  <a:spLocks noChangeArrowheads="1"/>
                </p:cNvSpPr>
                <p:nvPr/>
              </p:nvSpPr>
              <p:spPr bwMode="auto">
                <a:xfrm>
                  <a:off x="1008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9" name="Rectangle 376"/>
                <p:cNvSpPr>
                  <a:spLocks noChangeArrowheads="1"/>
                </p:cNvSpPr>
                <p:nvPr/>
              </p:nvSpPr>
              <p:spPr bwMode="auto">
                <a:xfrm>
                  <a:off x="1008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0" name="Rectangle 377"/>
                <p:cNvSpPr>
                  <a:spLocks noChangeArrowheads="1"/>
                </p:cNvSpPr>
                <p:nvPr/>
              </p:nvSpPr>
              <p:spPr bwMode="auto">
                <a:xfrm>
                  <a:off x="100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1" name="Rectangle 378"/>
                <p:cNvSpPr>
                  <a:spLocks noChangeArrowheads="1"/>
                </p:cNvSpPr>
                <p:nvPr/>
              </p:nvSpPr>
              <p:spPr bwMode="auto">
                <a:xfrm>
                  <a:off x="1008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2" name="Rectangle 379"/>
                <p:cNvSpPr>
                  <a:spLocks noChangeArrowheads="1"/>
                </p:cNvSpPr>
                <p:nvPr/>
              </p:nvSpPr>
              <p:spPr bwMode="auto">
                <a:xfrm>
                  <a:off x="1008" y="2304"/>
                  <a:ext cx="96" cy="96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1" name="Group 380"/>
              <p:cNvGrpSpPr>
                <a:grpSpLocks/>
              </p:cNvGrpSpPr>
              <p:nvPr/>
            </p:nvGrpSpPr>
            <p:grpSpPr bwMode="auto">
              <a:xfrm>
                <a:off x="1152" y="1008"/>
                <a:ext cx="96" cy="1392"/>
                <a:chOff x="1152" y="1008"/>
                <a:chExt cx="96" cy="1392"/>
              </a:xfrm>
            </p:grpSpPr>
            <p:sp>
              <p:nvSpPr>
                <p:cNvPr id="283" name="Rectangle 381"/>
                <p:cNvSpPr>
                  <a:spLocks noChangeArrowheads="1"/>
                </p:cNvSpPr>
                <p:nvPr/>
              </p:nvSpPr>
              <p:spPr bwMode="auto">
                <a:xfrm>
                  <a:off x="1152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4" name="Rectangle 38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5" name="Rectangle 383"/>
                <p:cNvSpPr>
                  <a:spLocks noChangeArrowheads="1"/>
                </p:cNvSpPr>
                <p:nvPr/>
              </p:nvSpPr>
              <p:spPr bwMode="auto">
                <a:xfrm>
                  <a:off x="1152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6" name="Rectangle 384"/>
                <p:cNvSpPr>
                  <a:spLocks noChangeArrowheads="1"/>
                </p:cNvSpPr>
                <p:nvPr/>
              </p:nvSpPr>
              <p:spPr bwMode="auto">
                <a:xfrm>
                  <a:off x="1152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7" name="Rectangle 385"/>
                <p:cNvSpPr>
                  <a:spLocks noChangeArrowheads="1"/>
                </p:cNvSpPr>
                <p:nvPr/>
              </p:nvSpPr>
              <p:spPr bwMode="auto">
                <a:xfrm>
                  <a:off x="1152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8" name="Rectangle 386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9" name="Rectangle 387"/>
                <p:cNvSpPr>
                  <a:spLocks noChangeArrowheads="1"/>
                </p:cNvSpPr>
                <p:nvPr/>
              </p:nvSpPr>
              <p:spPr bwMode="auto">
                <a:xfrm>
                  <a:off x="1152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0" name="Rectangle 388"/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1" name="Rectangle 389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2" name="Rectangle 390"/>
                <p:cNvSpPr>
                  <a:spLocks noChangeArrowheads="1"/>
                </p:cNvSpPr>
                <p:nvPr/>
              </p:nvSpPr>
              <p:spPr bwMode="auto">
                <a:xfrm>
                  <a:off x="1152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2" name="Group 391"/>
              <p:cNvGrpSpPr>
                <a:grpSpLocks/>
              </p:cNvGrpSpPr>
              <p:nvPr/>
            </p:nvGrpSpPr>
            <p:grpSpPr bwMode="auto">
              <a:xfrm>
                <a:off x="1296" y="1008"/>
                <a:ext cx="3840" cy="1392"/>
                <a:chOff x="1296" y="1008"/>
                <a:chExt cx="3840" cy="1392"/>
              </a:xfrm>
            </p:grpSpPr>
            <p:sp>
              <p:nvSpPr>
                <p:cNvPr id="13" name="Rectangle 392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" name="Rectangle 393"/>
                <p:cNvSpPr>
                  <a:spLocks noChangeArrowheads="1"/>
                </p:cNvSpPr>
                <p:nvPr/>
              </p:nvSpPr>
              <p:spPr bwMode="auto">
                <a:xfrm>
                  <a:off x="1296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" name="Rectangle 394"/>
                <p:cNvSpPr>
                  <a:spLocks noChangeArrowheads="1"/>
                </p:cNvSpPr>
                <p:nvPr/>
              </p:nvSpPr>
              <p:spPr bwMode="auto">
                <a:xfrm>
                  <a:off x="1584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" name="Rectangle 39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" name="Rectangle 396"/>
                <p:cNvSpPr>
                  <a:spLocks noChangeArrowheads="1"/>
                </p:cNvSpPr>
                <p:nvPr/>
              </p:nvSpPr>
              <p:spPr bwMode="auto">
                <a:xfrm>
                  <a:off x="1872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" name="Rectangle 397"/>
                <p:cNvSpPr>
                  <a:spLocks noChangeArrowheads="1"/>
                </p:cNvSpPr>
                <p:nvPr/>
              </p:nvSpPr>
              <p:spPr bwMode="auto">
                <a:xfrm>
                  <a:off x="1872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" name="Rectangle 398"/>
                <p:cNvSpPr>
                  <a:spLocks noChangeArrowheads="1"/>
                </p:cNvSpPr>
                <p:nvPr/>
              </p:nvSpPr>
              <p:spPr bwMode="auto">
                <a:xfrm>
                  <a:off x="1728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" name="Rectangle 399"/>
                <p:cNvSpPr>
                  <a:spLocks noChangeArrowheads="1"/>
                </p:cNvSpPr>
                <p:nvPr/>
              </p:nvSpPr>
              <p:spPr bwMode="auto">
                <a:xfrm>
                  <a:off x="1872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" name="Rectangle 400"/>
                <p:cNvSpPr>
                  <a:spLocks noChangeArrowheads="1"/>
                </p:cNvSpPr>
                <p:nvPr/>
              </p:nvSpPr>
              <p:spPr bwMode="auto">
                <a:xfrm>
                  <a:off x="144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" name="Rectangle 401"/>
                <p:cNvSpPr>
                  <a:spLocks noChangeArrowheads="1"/>
                </p:cNvSpPr>
                <p:nvPr/>
              </p:nvSpPr>
              <p:spPr bwMode="auto">
                <a:xfrm>
                  <a:off x="1872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" name="Rectangle 402"/>
                <p:cNvSpPr>
                  <a:spLocks noChangeArrowheads="1"/>
                </p:cNvSpPr>
                <p:nvPr/>
              </p:nvSpPr>
              <p:spPr bwMode="auto">
                <a:xfrm>
                  <a:off x="1296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" name="Rectangle 403"/>
                <p:cNvSpPr>
                  <a:spLocks noChangeArrowheads="1"/>
                </p:cNvSpPr>
                <p:nvPr/>
              </p:nvSpPr>
              <p:spPr bwMode="auto">
                <a:xfrm>
                  <a:off x="1440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" name="Rectangle 404"/>
                <p:cNvSpPr>
                  <a:spLocks noChangeArrowheads="1"/>
                </p:cNvSpPr>
                <p:nvPr/>
              </p:nvSpPr>
              <p:spPr bwMode="auto">
                <a:xfrm>
                  <a:off x="1296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" name="Rectangle 405"/>
                <p:cNvSpPr>
                  <a:spLocks noChangeArrowheads="1"/>
                </p:cNvSpPr>
                <p:nvPr/>
              </p:nvSpPr>
              <p:spPr bwMode="auto">
                <a:xfrm>
                  <a:off x="1296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" name="Rectangle 406"/>
                <p:cNvSpPr>
                  <a:spLocks noChangeArrowheads="1"/>
                </p:cNvSpPr>
                <p:nvPr/>
              </p:nvSpPr>
              <p:spPr bwMode="auto">
                <a:xfrm>
                  <a:off x="1728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" name="Rectangle 407"/>
                <p:cNvSpPr>
                  <a:spLocks noChangeArrowheads="1"/>
                </p:cNvSpPr>
                <p:nvPr/>
              </p:nvSpPr>
              <p:spPr bwMode="auto">
                <a:xfrm>
                  <a:off x="1728" y="216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" name="Rectangle 408"/>
                <p:cNvSpPr>
                  <a:spLocks noChangeArrowheads="1"/>
                </p:cNvSpPr>
                <p:nvPr/>
              </p:nvSpPr>
              <p:spPr bwMode="auto">
                <a:xfrm>
                  <a:off x="158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" name="Rectangle 409"/>
                <p:cNvSpPr>
                  <a:spLocks noChangeArrowheads="1"/>
                </p:cNvSpPr>
                <p:nvPr/>
              </p:nvSpPr>
              <p:spPr bwMode="auto">
                <a:xfrm>
                  <a:off x="158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" name="Rectangle 410"/>
                <p:cNvSpPr>
                  <a:spLocks noChangeArrowheads="1"/>
                </p:cNvSpPr>
                <p:nvPr/>
              </p:nvSpPr>
              <p:spPr bwMode="auto">
                <a:xfrm>
                  <a:off x="1584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" name="Rectangle 411"/>
                <p:cNvSpPr>
                  <a:spLocks noChangeArrowheads="1"/>
                </p:cNvSpPr>
                <p:nvPr/>
              </p:nvSpPr>
              <p:spPr bwMode="auto">
                <a:xfrm>
                  <a:off x="1584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" name="Rectangle 412"/>
                <p:cNvSpPr>
                  <a:spLocks noChangeArrowheads="1"/>
                </p:cNvSpPr>
                <p:nvPr/>
              </p:nvSpPr>
              <p:spPr bwMode="auto">
                <a:xfrm>
                  <a:off x="1872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4" name="Rectangle 413"/>
                <p:cNvSpPr>
                  <a:spLocks noChangeArrowheads="1"/>
                </p:cNvSpPr>
                <p:nvPr/>
              </p:nvSpPr>
              <p:spPr bwMode="auto">
                <a:xfrm>
                  <a:off x="1872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5" name="Rectangle 414"/>
                <p:cNvSpPr>
                  <a:spLocks noChangeArrowheads="1"/>
                </p:cNvSpPr>
                <p:nvPr/>
              </p:nvSpPr>
              <p:spPr bwMode="auto">
                <a:xfrm>
                  <a:off x="129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6" name="Rectangle 415"/>
                <p:cNvSpPr>
                  <a:spLocks noChangeArrowheads="1"/>
                </p:cNvSpPr>
                <p:nvPr/>
              </p:nvSpPr>
              <p:spPr bwMode="auto">
                <a:xfrm>
                  <a:off x="1296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7" name="Rectangle 416"/>
                <p:cNvSpPr>
                  <a:spLocks noChangeArrowheads="1"/>
                </p:cNvSpPr>
                <p:nvPr/>
              </p:nvSpPr>
              <p:spPr bwMode="auto">
                <a:xfrm>
                  <a:off x="1296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8" name="Rectangle 417"/>
                <p:cNvSpPr>
                  <a:spLocks noChangeArrowheads="1"/>
                </p:cNvSpPr>
                <p:nvPr/>
              </p:nvSpPr>
              <p:spPr bwMode="auto">
                <a:xfrm>
                  <a:off x="1296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9" name="Rectangle 418"/>
                <p:cNvSpPr>
                  <a:spLocks noChangeArrowheads="1"/>
                </p:cNvSpPr>
                <p:nvPr/>
              </p:nvSpPr>
              <p:spPr bwMode="auto">
                <a:xfrm>
                  <a:off x="1296" y="230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" name="Rectangle 419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" name="Rectangle 420"/>
                <p:cNvSpPr>
                  <a:spLocks noChangeArrowheads="1"/>
                </p:cNvSpPr>
                <p:nvPr/>
              </p:nvSpPr>
              <p:spPr bwMode="auto">
                <a:xfrm>
                  <a:off x="144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2" name="Rectangle 421"/>
                <p:cNvSpPr>
                  <a:spLocks noChangeArrowheads="1"/>
                </p:cNvSpPr>
                <p:nvPr/>
              </p:nvSpPr>
              <p:spPr bwMode="auto">
                <a:xfrm>
                  <a:off x="1728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3" name="Rectangle 422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4" name="Rectangle 423"/>
                <p:cNvSpPr>
                  <a:spLocks noChangeArrowheads="1"/>
                </p:cNvSpPr>
                <p:nvPr/>
              </p:nvSpPr>
              <p:spPr bwMode="auto">
                <a:xfrm>
                  <a:off x="1728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5" name="Rectangle 424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6" name="Rectangle 425"/>
                <p:cNvSpPr>
                  <a:spLocks noChangeArrowheads="1"/>
                </p:cNvSpPr>
                <p:nvPr/>
              </p:nvSpPr>
              <p:spPr bwMode="auto">
                <a:xfrm>
                  <a:off x="1440" y="21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7" name="Rectangle 426"/>
                <p:cNvSpPr>
                  <a:spLocks noChangeArrowheads="1"/>
                </p:cNvSpPr>
                <p:nvPr/>
              </p:nvSpPr>
              <p:spPr bwMode="auto">
                <a:xfrm>
                  <a:off x="1728" y="129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8" name="Rectangle 427"/>
                <p:cNvSpPr>
                  <a:spLocks noChangeArrowheads="1"/>
                </p:cNvSpPr>
                <p:nvPr/>
              </p:nvSpPr>
              <p:spPr bwMode="auto">
                <a:xfrm>
                  <a:off x="1728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9" name="Rectangle 428"/>
                <p:cNvSpPr>
                  <a:spLocks noChangeArrowheads="1"/>
                </p:cNvSpPr>
                <p:nvPr/>
              </p:nvSpPr>
              <p:spPr bwMode="auto">
                <a:xfrm>
                  <a:off x="1584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0" name="Rectangle 429"/>
                <p:cNvSpPr>
                  <a:spLocks noChangeArrowheads="1"/>
                </p:cNvSpPr>
                <p:nvPr/>
              </p:nvSpPr>
              <p:spPr bwMode="auto">
                <a:xfrm>
                  <a:off x="158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1" name="Rectangle 430"/>
                <p:cNvSpPr>
                  <a:spLocks noChangeArrowheads="1"/>
                </p:cNvSpPr>
                <p:nvPr/>
              </p:nvSpPr>
              <p:spPr bwMode="auto">
                <a:xfrm>
                  <a:off x="1584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2" name="Rectangle 431"/>
                <p:cNvSpPr>
                  <a:spLocks noChangeArrowheads="1"/>
                </p:cNvSpPr>
                <p:nvPr/>
              </p:nvSpPr>
              <p:spPr bwMode="auto">
                <a:xfrm>
                  <a:off x="158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3" name="Rectangle 432"/>
                <p:cNvSpPr>
                  <a:spLocks noChangeArrowheads="1"/>
                </p:cNvSpPr>
                <p:nvPr/>
              </p:nvSpPr>
              <p:spPr bwMode="auto">
                <a:xfrm>
                  <a:off x="1296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4" name="Rectangle 433"/>
                <p:cNvSpPr>
                  <a:spLocks noChangeArrowheads="1"/>
                </p:cNvSpPr>
                <p:nvPr/>
              </p:nvSpPr>
              <p:spPr bwMode="auto">
                <a:xfrm flipV="1">
                  <a:off x="144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5" name="Rectangle 434"/>
                <p:cNvSpPr>
                  <a:spLocks noChangeArrowheads="1"/>
                </p:cNvSpPr>
                <p:nvPr/>
              </p:nvSpPr>
              <p:spPr bwMode="auto">
                <a:xfrm flipV="1">
                  <a:off x="144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6" name="Rectangle 435"/>
                <p:cNvSpPr>
                  <a:spLocks noChangeArrowheads="1"/>
                </p:cNvSpPr>
                <p:nvPr/>
              </p:nvSpPr>
              <p:spPr bwMode="auto">
                <a:xfrm>
                  <a:off x="1440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7" name="Rectangle 436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8" name="Rectangle 437"/>
                <p:cNvSpPr>
                  <a:spLocks noChangeArrowheads="1"/>
                </p:cNvSpPr>
                <p:nvPr/>
              </p:nvSpPr>
              <p:spPr bwMode="auto">
                <a:xfrm>
                  <a:off x="1872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" name="Rectangle 438"/>
                <p:cNvSpPr>
                  <a:spLocks noChangeArrowheads="1"/>
                </p:cNvSpPr>
                <p:nvPr/>
              </p:nvSpPr>
              <p:spPr bwMode="auto">
                <a:xfrm>
                  <a:off x="1872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0" name="Rectangle 439"/>
                <p:cNvSpPr>
                  <a:spLocks noChangeArrowheads="1"/>
                </p:cNvSpPr>
                <p:nvPr/>
              </p:nvSpPr>
              <p:spPr bwMode="auto">
                <a:xfrm flipV="1">
                  <a:off x="1440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1" name="Rectangle 440"/>
                <p:cNvSpPr>
                  <a:spLocks noChangeArrowheads="1"/>
                </p:cNvSpPr>
                <p:nvPr/>
              </p:nvSpPr>
              <p:spPr bwMode="auto">
                <a:xfrm>
                  <a:off x="187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2" name="Rectangle 441"/>
                <p:cNvSpPr>
                  <a:spLocks noChangeArrowheads="1"/>
                </p:cNvSpPr>
                <p:nvPr/>
              </p:nvSpPr>
              <p:spPr bwMode="auto">
                <a:xfrm>
                  <a:off x="187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3" name="Rectangle 442"/>
                <p:cNvSpPr>
                  <a:spLocks noChangeArrowheads="1"/>
                </p:cNvSpPr>
                <p:nvPr/>
              </p:nvSpPr>
              <p:spPr bwMode="auto">
                <a:xfrm>
                  <a:off x="2736" y="172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4" name="Rectangle 443"/>
                <p:cNvSpPr>
                  <a:spLocks noChangeArrowheads="1"/>
                </p:cNvSpPr>
                <p:nvPr/>
              </p:nvSpPr>
              <p:spPr bwMode="auto">
                <a:xfrm>
                  <a:off x="2736" y="201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5" name="Rectangle 444"/>
                <p:cNvSpPr>
                  <a:spLocks noChangeArrowheads="1"/>
                </p:cNvSpPr>
                <p:nvPr/>
              </p:nvSpPr>
              <p:spPr bwMode="auto">
                <a:xfrm>
                  <a:off x="273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6" name="Rectangle 445"/>
                <p:cNvSpPr>
                  <a:spLocks noChangeArrowheads="1"/>
                </p:cNvSpPr>
                <p:nvPr/>
              </p:nvSpPr>
              <p:spPr bwMode="auto">
                <a:xfrm>
                  <a:off x="2736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7" name="Rectangle 446"/>
                <p:cNvSpPr>
                  <a:spLocks noChangeArrowheads="1"/>
                </p:cNvSpPr>
                <p:nvPr/>
              </p:nvSpPr>
              <p:spPr bwMode="auto">
                <a:xfrm>
                  <a:off x="2016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8" name="Rectangle 447"/>
                <p:cNvSpPr>
                  <a:spLocks noChangeArrowheads="1"/>
                </p:cNvSpPr>
                <p:nvPr/>
              </p:nvSpPr>
              <p:spPr bwMode="auto">
                <a:xfrm>
                  <a:off x="2016" y="230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9" name="Rectangle 448"/>
                <p:cNvSpPr>
                  <a:spLocks noChangeArrowheads="1"/>
                </p:cNvSpPr>
                <p:nvPr/>
              </p:nvSpPr>
              <p:spPr bwMode="auto">
                <a:xfrm>
                  <a:off x="2016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0" name="Rectangle 449"/>
                <p:cNvSpPr>
                  <a:spLocks noChangeArrowheads="1"/>
                </p:cNvSpPr>
                <p:nvPr/>
              </p:nvSpPr>
              <p:spPr bwMode="auto">
                <a:xfrm>
                  <a:off x="2016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1" name="Rectangle 450"/>
                <p:cNvSpPr>
                  <a:spLocks noChangeArrowheads="1"/>
                </p:cNvSpPr>
                <p:nvPr/>
              </p:nvSpPr>
              <p:spPr bwMode="auto">
                <a:xfrm>
                  <a:off x="2016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2" name="Rectangle 451"/>
                <p:cNvSpPr>
                  <a:spLocks noChangeArrowheads="1"/>
                </p:cNvSpPr>
                <p:nvPr/>
              </p:nvSpPr>
              <p:spPr bwMode="auto">
                <a:xfrm>
                  <a:off x="2016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3" name="Rectangle 452"/>
                <p:cNvSpPr>
                  <a:spLocks noChangeArrowheads="1"/>
                </p:cNvSpPr>
                <p:nvPr/>
              </p:nvSpPr>
              <p:spPr bwMode="auto">
                <a:xfrm>
                  <a:off x="2016" y="187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4" name="Rectangle 453"/>
                <p:cNvSpPr>
                  <a:spLocks noChangeArrowheads="1"/>
                </p:cNvSpPr>
                <p:nvPr/>
              </p:nvSpPr>
              <p:spPr bwMode="auto">
                <a:xfrm>
                  <a:off x="2016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5" name="Rectangle 454"/>
                <p:cNvSpPr>
                  <a:spLocks noChangeArrowheads="1"/>
                </p:cNvSpPr>
                <p:nvPr/>
              </p:nvSpPr>
              <p:spPr bwMode="auto">
                <a:xfrm>
                  <a:off x="216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6" name="Rectangle 455"/>
                <p:cNvSpPr>
                  <a:spLocks noChangeArrowheads="1"/>
                </p:cNvSpPr>
                <p:nvPr/>
              </p:nvSpPr>
              <p:spPr bwMode="auto">
                <a:xfrm>
                  <a:off x="2160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7" name="Rectangle 456"/>
                <p:cNvSpPr>
                  <a:spLocks noChangeArrowheads="1"/>
                </p:cNvSpPr>
                <p:nvPr/>
              </p:nvSpPr>
              <p:spPr bwMode="auto">
                <a:xfrm>
                  <a:off x="2160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8" name="Rectangle 457"/>
                <p:cNvSpPr>
                  <a:spLocks noChangeArrowheads="1"/>
                </p:cNvSpPr>
                <p:nvPr/>
              </p:nvSpPr>
              <p:spPr bwMode="auto">
                <a:xfrm>
                  <a:off x="2160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9" name="Rectangle 458"/>
                <p:cNvSpPr>
                  <a:spLocks noChangeArrowheads="1"/>
                </p:cNvSpPr>
                <p:nvPr/>
              </p:nvSpPr>
              <p:spPr bwMode="auto">
                <a:xfrm>
                  <a:off x="2016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0" name="Rectangle 459"/>
                <p:cNvSpPr>
                  <a:spLocks noChangeArrowheads="1"/>
                </p:cNvSpPr>
                <p:nvPr/>
              </p:nvSpPr>
              <p:spPr bwMode="auto">
                <a:xfrm>
                  <a:off x="2016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1" name="Rectangle 460"/>
                <p:cNvSpPr>
                  <a:spLocks noChangeArrowheads="1"/>
                </p:cNvSpPr>
                <p:nvPr/>
              </p:nvSpPr>
              <p:spPr bwMode="auto">
                <a:xfrm>
                  <a:off x="2448" y="1008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" name="Rectangle 461"/>
                <p:cNvSpPr>
                  <a:spLocks noChangeArrowheads="1"/>
                </p:cNvSpPr>
                <p:nvPr/>
              </p:nvSpPr>
              <p:spPr bwMode="auto">
                <a:xfrm>
                  <a:off x="2448" y="1152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" name="Rectangle 462"/>
                <p:cNvSpPr>
                  <a:spLocks noChangeArrowheads="1"/>
                </p:cNvSpPr>
                <p:nvPr/>
              </p:nvSpPr>
              <p:spPr bwMode="auto">
                <a:xfrm>
                  <a:off x="2448" y="1296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4" name="Rectangle 463"/>
                <p:cNvSpPr>
                  <a:spLocks noChangeArrowheads="1"/>
                </p:cNvSpPr>
                <p:nvPr/>
              </p:nvSpPr>
              <p:spPr bwMode="auto">
                <a:xfrm>
                  <a:off x="2304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5" name="Rectangle 464"/>
                <p:cNvSpPr>
                  <a:spLocks noChangeArrowheads="1"/>
                </p:cNvSpPr>
                <p:nvPr/>
              </p:nvSpPr>
              <p:spPr bwMode="auto">
                <a:xfrm>
                  <a:off x="2304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6" name="Rectangle 465"/>
                <p:cNvSpPr>
                  <a:spLocks noChangeArrowheads="1"/>
                </p:cNvSpPr>
                <p:nvPr/>
              </p:nvSpPr>
              <p:spPr bwMode="auto">
                <a:xfrm>
                  <a:off x="2448" y="144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7" name="Rectangle 466"/>
                <p:cNvSpPr>
                  <a:spLocks noChangeArrowheads="1"/>
                </p:cNvSpPr>
                <p:nvPr/>
              </p:nvSpPr>
              <p:spPr bwMode="auto">
                <a:xfrm>
                  <a:off x="2736" y="1296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8" name="Rectangle 467"/>
                <p:cNvSpPr>
                  <a:spLocks noChangeArrowheads="1"/>
                </p:cNvSpPr>
                <p:nvPr/>
              </p:nvSpPr>
              <p:spPr bwMode="auto">
                <a:xfrm>
                  <a:off x="2736" y="1440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9" name="Rectangle 468"/>
                <p:cNvSpPr>
                  <a:spLocks noChangeArrowheads="1"/>
                </p:cNvSpPr>
                <p:nvPr/>
              </p:nvSpPr>
              <p:spPr bwMode="auto">
                <a:xfrm>
                  <a:off x="2736" y="1584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0" name="Rectangle 469"/>
                <p:cNvSpPr>
                  <a:spLocks noChangeArrowheads="1"/>
                </p:cNvSpPr>
                <p:nvPr/>
              </p:nvSpPr>
              <p:spPr bwMode="auto">
                <a:xfrm>
                  <a:off x="2592" y="2160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1" name="Rectangle 470"/>
                <p:cNvSpPr>
                  <a:spLocks noChangeArrowheads="1"/>
                </p:cNvSpPr>
                <p:nvPr/>
              </p:nvSpPr>
              <p:spPr bwMode="auto">
                <a:xfrm>
                  <a:off x="2592" y="2304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2" name="Rectangle 471"/>
                <p:cNvSpPr>
                  <a:spLocks noChangeArrowheads="1"/>
                </p:cNvSpPr>
                <p:nvPr/>
              </p:nvSpPr>
              <p:spPr bwMode="auto">
                <a:xfrm>
                  <a:off x="2592" y="2016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3" name="Rectangle 472"/>
                <p:cNvSpPr>
                  <a:spLocks noChangeArrowheads="1"/>
                </p:cNvSpPr>
                <p:nvPr/>
              </p:nvSpPr>
              <p:spPr bwMode="auto">
                <a:xfrm>
                  <a:off x="2736" y="1008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4" name="Rectangle 473"/>
                <p:cNvSpPr>
                  <a:spLocks noChangeArrowheads="1"/>
                </p:cNvSpPr>
                <p:nvPr/>
              </p:nvSpPr>
              <p:spPr bwMode="auto">
                <a:xfrm>
                  <a:off x="2736" y="1152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5" name="Rectangle 474"/>
                <p:cNvSpPr>
                  <a:spLocks noChangeArrowheads="1"/>
                </p:cNvSpPr>
                <p:nvPr/>
              </p:nvSpPr>
              <p:spPr bwMode="auto">
                <a:xfrm flipV="1">
                  <a:off x="2880" y="201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6" name="Rectangle 475"/>
                <p:cNvSpPr>
                  <a:spLocks noChangeArrowheads="1"/>
                </p:cNvSpPr>
                <p:nvPr/>
              </p:nvSpPr>
              <p:spPr bwMode="auto">
                <a:xfrm>
                  <a:off x="2880" y="216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7" name="Rectangle 476"/>
                <p:cNvSpPr>
                  <a:spLocks noChangeArrowheads="1"/>
                </p:cNvSpPr>
                <p:nvPr/>
              </p:nvSpPr>
              <p:spPr bwMode="auto">
                <a:xfrm flipV="1">
                  <a:off x="3024" y="144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8" name="Rectangle 477"/>
                <p:cNvSpPr>
                  <a:spLocks noChangeArrowheads="1"/>
                </p:cNvSpPr>
                <p:nvPr/>
              </p:nvSpPr>
              <p:spPr bwMode="auto">
                <a:xfrm>
                  <a:off x="3024" y="158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9" name="Rectangle 478"/>
                <p:cNvSpPr>
                  <a:spLocks noChangeArrowheads="1"/>
                </p:cNvSpPr>
                <p:nvPr/>
              </p:nvSpPr>
              <p:spPr bwMode="auto">
                <a:xfrm flipV="1">
                  <a:off x="2880" y="172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0" name="Rectangle 479"/>
                <p:cNvSpPr>
                  <a:spLocks noChangeArrowheads="1"/>
                </p:cNvSpPr>
                <p:nvPr/>
              </p:nvSpPr>
              <p:spPr bwMode="auto">
                <a:xfrm>
                  <a:off x="2880" y="187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1" name="Rectangle 480"/>
                <p:cNvSpPr>
                  <a:spLocks noChangeArrowheads="1"/>
                </p:cNvSpPr>
                <p:nvPr/>
              </p:nvSpPr>
              <p:spPr bwMode="auto">
                <a:xfrm flipV="1">
                  <a:off x="3024" y="115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2" name="Rectangle 481"/>
                <p:cNvSpPr>
                  <a:spLocks noChangeArrowheads="1"/>
                </p:cNvSpPr>
                <p:nvPr/>
              </p:nvSpPr>
              <p:spPr bwMode="auto">
                <a:xfrm>
                  <a:off x="3024" y="129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3" name="Rectangle 482"/>
                <p:cNvSpPr>
                  <a:spLocks noChangeArrowheads="1"/>
                </p:cNvSpPr>
                <p:nvPr/>
              </p:nvSpPr>
              <p:spPr bwMode="auto">
                <a:xfrm flipV="1">
                  <a:off x="2880" y="230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4" name="Rectangle 483"/>
                <p:cNvSpPr>
                  <a:spLocks noChangeArrowheads="1"/>
                </p:cNvSpPr>
                <p:nvPr/>
              </p:nvSpPr>
              <p:spPr bwMode="auto">
                <a:xfrm>
                  <a:off x="3024" y="100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5" name="Rectangle 484"/>
                <p:cNvSpPr>
                  <a:spLocks noChangeArrowheads="1"/>
                </p:cNvSpPr>
                <p:nvPr/>
              </p:nvSpPr>
              <p:spPr bwMode="auto">
                <a:xfrm flipV="1">
                  <a:off x="3024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" name="Rectangle 485"/>
                <p:cNvSpPr>
                  <a:spLocks noChangeArrowheads="1"/>
                </p:cNvSpPr>
                <p:nvPr/>
              </p:nvSpPr>
              <p:spPr bwMode="auto">
                <a:xfrm flipV="1">
                  <a:off x="3024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7" name="Rectangle 486"/>
                <p:cNvSpPr>
                  <a:spLocks noChangeArrowheads="1"/>
                </p:cNvSpPr>
                <p:nvPr/>
              </p:nvSpPr>
              <p:spPr bwMode="auto">
                <a:xfrm>
                  <a:off x="3024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8" name="Rectangle 487"/>
                <p:cNvSpPr>
                  <a:spLocks noChangeArrowheads="1"/>
                </p:cNvSpPr>
                <p:nvPr/>
              </p:nvSpPr>
              <p:spPr bwMode="auto">
                <a:xfrm flipV="1">
                  <a:off x="3024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9" name="Rectangle 488"/>
                <p:cNvSpPr>
                  <a:spLocks noChangeArrowheads="1"/>
                </p:cNvSpPr>
                <p:nvPr/>
              </p:nvSpPr>
              <p:spPr bwMode="auto">
                <a:xfrm>
                  <a:off x="3024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0" name="Rectangle 489"/>
                <p:cNvSpPr>
                  <a:spLocks noChangeArrowheads="1"/>
                </p:cNvSpPr>
                <p:nvPr/>
              </p:nvSpPr>
              <p:spPr bwMode="auto">
                <a:xfrm flipV="1">
                  <a:off x="3312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1" name="Rectangle 490"/>
                <p:cNvSpPr>
                  <a:spLocks noChangeArrowheads="1"/>
                </p:cNvSpPr>
                <p:nvPr/>
              </p:nvSpPr>
              <p:spPr bwMode="auto">
                <a:xfrm>
                  <a:off x="3312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" name="Rectangle 491"/>
                <p:cNvSpPr>
                  <a:spLocks noChangeArrowheads="1"/>
                </p:cNvSpPr>
                <p:nvPr/>
              </p:nvSpPr>
              <p:spPr bwMode="auto">
                <a:xfrm>
                  <a:off x="3312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3" name="Rectangle 492"/>
                <p:cNvSpPr>
                  <a:spLocks noChangeArrowheads="1"/>
                </p:cNvSpPr>
                <p:nvPr/>
              </p:nvSpPr>
              <p:spPr bwMode="auto">
                <a:xfrm flipV="1">
                  <a:off x="3312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4" name="Rectangle 493"/>
                <p:cNvSpPr>
                  <a:spLocks noChangeArrowheads="1"/>
                </p:cNvSpPr>
                <p:nvPr/>
              </p:nvSpPr>
              <p:spPr bwMode="auto">
                <a:xfrm>
                  <a:off x="3312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5" name="Rectangle 494"/>
                <p:cNvSpPr>
                  <a:spLocks noChangeArrowheads="1"/>
                </p:cNvSpPr>
                <p:nvPr/>
              </p:nvSpPr>
              <p:spPr bwMode="auto">
                <a:xfrm flipV="1">
                  <a:off x="3312" y="144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6" name="Rectangle 495"/>
                <p:cNvSpPr>
                  <a:spLocks noChangeArrowheads="1"/>
                </p:cNvSpPr>
                <p:nvPr/>
              </p:nvSpPr>
              <p:spPr bwMode="auto">
                <a:xfrm>
                  <a:off x="3312" y="158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7" name="Rectangle 496"/>
                <p:cNvSpPr>
                  <a:spLocks noChangeArrowheads="1"/>
                </p:cNvSpPr>
                <p:nvPr/>
              </p:nvSpPr>
              <p:spPr bwMode="auto">
                <a:xfrm flipV="1">
                  <a:off x="3312" y="100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8" name="Rectangle 497"/>
                <p:cNvSpPr>
                  <a:spLocks noChangeArrowheads="1"/>
                </p:cNvSpPr>
                <p:nvPr/>
              </p:nvSpPr>
              <p:spPr bwMode="auto">
                <a:xfrm>
                  <a:off x="3312" y="115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9" name="Rectangle 498"/>
                <p:cNvSpPr>
                  <a:spLocks noChangeArrowheads="1"/>
                </p:cNvSpPr>
                <p:nvPr/>
              </p:nvSpPr>
              <p:spPr bwMode="auto">
                <a:xfrm flipV="1">
                  <a:off x="3312" y="129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0" name="Rectangle 499"/>
                <p:cNvSpPr>
                  <a:spLocks noChangeArrowheads="1"/>
                </p:cNvSpPr>
                <p:nvPr/>
              </p:nvSpPr>
              <p:spPr bwMode="auto">
                <a:xfrm flipV="1">
                  <a:off x="3168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1" name="Rectangle 500"/>
                <p:cNvSpPr>
                  <a:spLocks noChangeArrowheads="1"/>
                </p:cNvSpPr>
                <p:nvPr/>
              </p:nvSpPr>
              <p:spPr bwMode="auto">
                <a:xfrm>
                  <a:off x="3168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2" name="Rectangle 501"/>
                <p:cNvSpPr>
                  <a:spLocks noChangeArrowheads="1"/>
                </p:cNvSpPr>
                <p:nvPr/>
              </p:nvSpPr>
              <p:spPr bwMode="auto">
                <a:xfrm>
                  <a:off x="3168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3" name="Rectangle 502"/>
                <p:cNvSpPr>
                  <a:spLocks noChangeArrowheads="1"/>
                </p:cNvSpPr>
                <p:nvPr/>
              </p:nvSpPr>
              <p:spPr bwMode="auto">
                <a:xfrm flipV="1">
                  <a:off x="3168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4" name="Rectangle 503"/>
                <p:cNvSpPr>
                  <a:spLocks noChangeArrowheads="1"/>
                </p:cNvSpPr>
                <p:nvPr/>
              </p:nvSpPr>
              <p:spPr bwMode="auto">
                <a:xfrm>
                  <a:off x="3168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5" name="Rectangle 504"/>
                <p:cNvSpPr>
                  <a:spLocks noChangeArrowheads="1"/>
                </p:cNvSpPr>
                <p:nvPr/>
              </p:nvSpPr>
              <p:spPr bwMode="auto">
                <a:xfrm flipV="1">
                  <a:off x="3168" y="144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6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68" y="158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7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68" y="100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8" name="Rectangle 507"/>
                <p:cNvSpPr>
                  <a:spLocks noChangeArrowheads="1"/>
                </p:cNvSpPr>
                <p:nvPr/>
              </p:nvSpPr>
              <p:spPr bwMode="auto">
                <a:xfrm flipV="1">
                  <a:off x="3168" y="115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9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68" y="129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0" name="Rectangle 509"/>
                <p:cNvSpPr>
                  <a:spLocks noChangeArrowheads="1"/>
                </p:cNvSpPr>
                <p:nvPr/>
              </p:nvSpPr>
              <p:spPr bwMode="auto">
                <a:xfrm flipV="1">
                  <a:off x="2304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1" name="Rectangle 510"/>
                <p:cNvSpPr>
                  <a:spLocks noChangeArrowheads="1"/>
                </p:cNvSpPr>
                <p:nvPr/>
              </p:nvSpPr>
              <p:spPr bwMode="auto">
                <a:xfrm flipV="1">
                  <a:off x="2304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2" name="Rectangle 511"/>
                <p:cNvSpPr>
                  <a:spLocks noChangeArrowheads="1"/>
                </p:cNvSpPr>
                <p:nvPr/>
              </p:nvSpPr>
              <p:spPr bwMode="auto">
                <a:xfrm>
                  <a:off x="2304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3" name="Rectangle 512"/>
                <p:cNvSpPr>
                  <a:spLocks noChangeArrowheads="1"/>
                </p:cNvSpPr>
                <p:nvPr/>
              </p:nvSpPr>
              <p:spPr bwMode="auto">
                <a:xfrm flipV="1">
                  <a:off x="2304" y="129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4" name="Rectangle 513"/>
                <p:cNvSpPr>
                  <a:spLocks noChangeArrowheads="1"/>
                </p:cNvSpPr>
                <p:nvPr/>
              </p:nvSpPr>
              <p:spPr bwMode="auto">
                <a:xfrm flipV="1">
                  <a:off x="2304" y="144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5" name="Rectangle 514"/>
                <p:cNvSpPr>
                  <a:spLocks noChangeArrowheads="1"/>
                </p:cNvSpPr>
                <p:nvPr/>
              </p:nvSpPr>
              <p:spPr bwMode="auto">
                <a:xfrm>
                  <a:off x="2304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6" name="Rectangle 515"/>
                <p:cNvSpPr>
                  <a:spLocks noChangeArrowheads="1"/>
                </p:cNvSpPr>
                <p:nvPr/>
              </p:nvSpPr>
              <p:spPr bwMode="auto">
                <a:xfrm flipV="1">
                  <a:off x="216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7" name="Rectangle 516"/>
                <p:cNvSpPr>
                  <a:spLocks noChangeArrowheads="1"/>
                </p:cNvSpPr>
                <p:nvPr/>
              </p:nvSpPr>
              <p:spPr bwMode="auto">
                <a:xfrm flipV="1">
                  <a:off x="2304" y="100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8" name="Rectangle 517"/>
                <p:cNvSpPr>
                  <a:spLocks noChangeArrowheads="1"/>
                </p:cNvSpPr>
                <p:nvPr/>
              </p:nvSpPr>
              <p:spPr bwMode="auto">
                <a:xfrm>
                  <a:off x="2304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9" name="Rectangle 518"/>
                <p:cNvSpPr>
                  <a:spLocks noChangeArrowheads="1"/>
                </p:cNvSpPr>
                <p:nvPr/>
              </p:nvSpPr>
              <p:spPr bwMode="auto">
                <a:xfrm flipV="1">
                  <a:off x="216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0" name="Rectangle 519"/>
                <p:cNvSpPr>
                  <a:spLocks noChangeArrowheads="1"/>
                </p:cNvSpPr>
                <p:nvPr/>
              </p:nvSpPr>
              <p:spPr bwMode="auto">
                <a:xfrm flipV="1">
                  <a:off x="2160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1" name="Rectangle 520"/>
                <p:cNvSpPr>
                  <a:spLocks noChangeArrowheads="1"/>
                </p:cNvSpPr>
                <p:nvPr/>
              </p:nvSpPr>
              <p:spPr bwMode="auto">
                <a:xfrm>
                  <a:off x="2160" y="216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2" name="Rectangle 521"/>
                <p:cNvSpPr>
                  <a:spLocks noChangeArrowheads="1"/>
                </p:cNvSpPr>
                <p:nvPr/>
              </p:nvSpPr>
              <p:spPr bwMode="auto">
                <a:xfrm flipV="1">
                  <a:off x="2160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3" name="Rectangle 522"/>
                <p:cNvSpPr>
                  <a:spLocks noChangeArrowheads="1"/>
                </p:cNvSpPr>
                <p:nvPr/>
              </p:nvSpPr>
              <p:spPr bwMode="auto">
                <a:xfrm>
                  <a:off x="216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4" name="Rectangle 523"/>
                <p:cNvSpPr>
                  <a:spLocks noChangeArrowheads="1"/>
                </p:cNvSpPr>
                <p:nvPr/>
              </p:nvSpPr>
              <p:spPr bwMode="auto">
                <a:xfrm flipV="1">
                  <a:off x="2592" y="1440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5" name="Rectangle 524"/>
                <p:cNvSpPr>
                  <a:spLocks noChangeArrowheads="1"/>
                </p:cNvSpPr>
                <p:nvPr/>
              </p:nvSpPr>
              <p:spPr bwMode="auto">
                <a:xfrm>
                  <a:off x="2592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6" name="Rectangle 525"/>
                <p:cNvSpPr>
                  <a:spLocks noChangeArrowheads="1"/>
                </p:cNvSpPr>
                <p:nvPr/>
              </p:nvSpPr>
              <p:spPr bwMode="auto">
                <a:xfrm flipV="1">
                  <a:off x="2592" y="172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7" name="Rectangle 526"/>
                <p:cNvSpPr>
                  <a:spLocks noChangeArrowheads="1"/>
                </p:cNvSpPr>
                <p:nvPr/>
              </p:nvSpPr>
              <p:spPr bwMode="auto">
                <a:xfrm>
                  <a:off x="259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8" name="Rectangle 527"/>
                <p:cNvSpPr>
                  <a:spLocks noChangeArrowheads="1"/>
                </p:cNvSpPr>
                <p:nvPr/>
              </p:nvSpPr>
              <p:spPr bwMode="auto">
                <a:xfrm flipV="1">
                  <a:off x="2592" y="115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9" name="Rectangle 528"/>
                <p:cNvSpPr>
                  <a:spLocks noChangeArrowheads="1"/>
                </p:cNvSpPr>
                <p:nvPr/>
              </p:nvSpPr>
              <p:spPr bwMode="auto">
                <a:xfrm>
                  <a:off x="2592" y="1296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0" name="Rectangle 529"/>
                <p:cNvSpPr>
                  <a:spLocks noChangeArrowheads="1"/>
                </p:cNvSpPr>
                <p:nvPr/>
              </p:nvSpPr>
              <p:spPr bwMode="auto">
                <a:xfrm flipV="1">
                  <a:off x="2448" y="2016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1" name="Rectangle 530"/>
                <p:cNvSpPr>
                  <a:spLocks noChangeArrowheads="1"/>
                </p:cNvSpPr>
                <p:nvPr/>
              </p:nvSpPr>
              <p:spPr bwMode="auto">
                <a:xfrm>
                  <a:off x="2448" y="2160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2" name="Rectangle 531"/>
                <p:cNvSpPr>
                  <a:spLocks noChangeArrowheads="1"/>
                </p:cNvSpPr>
                <p:nvPr/>
              </p:nvSpPr>
              <p:spPr bwMode="auto">
                <a:xfrm flipV="1">
                  <a:off x="2448" y="230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3" name="Rectangle 532"/>
                <p:cNvSpPr>
                  <a:spLocks noChangeArrowheads="1"/>
                </p:cNvSpPr>
                <p:nvPr/>
              </p:nvSpPr>
              <p:spPr bwMode="auto">
                <a:xfrm>
                  <a:off x="259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4" name="Rectangle 533"/>
                <p:cNvSpPr>
                  <a:spLocks noChangeArrowheads="1"/>
                </p:cNvSpPr>
                <p:nvPr/>
              </p:nvSpPr>
              <p:spPr bwMode="auto">
                <a:xfrm flipV="1">
                  <a:off x="2448" y="172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5" name="Rectangle 534"/>
                <p:cNvSpPr>
                  <a:spLocks noChangeArrowheads="1"/>
                </p:cNvSpPr>
                <p:nvPr/>
              </p:nvSpPr>
              <p:spPr bwMode="auto">
                <a:xfrm>
                  <a:off x="2448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6" name="Rectangle 535"/>
                <p:cNvSpPr>
                  <a:spLocks noChangeArrowheads="1"/>
                </p:cNvSpPr>
                <p:nvPr/>
              </p:nvSpPr>
              <p:spPr bwMode="auto">
                <a:xfrm>
                  <a:off x="2448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7" name="Rectangle 536"/>
                <p:cNvSpPr>
                  <a:spLocks noChangeArrowheads="1"/>
                </p:cNvSpPr>
                <p:nvPr/>
              </p:nvSpPr>
              <p:spPr bwMode="auto">
                <a:xfrm>
                  <a:off x="2880" y="100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8" name="Rectangle 537"/>
                <p:cNvSpPr>
                  <a:spLocks noChangeArrowheads="1"/>
                </p:cNvSpPr>
                <p:nvPr/>
              </p:nvSpPr>
              <p:spPr bwMode="auto">
                <a:xfrm>
                  <a:off x="2880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9" name="Rectangle 538"/>
                <p:cNvSpPr>
                  <a:spLocks noChangeArrowheads="1"/>
                </p:cNvSpPr>
                <p:nvPr/>
              </p:nvSpPr>
              <p:spPr bwMode="auto">
                <a:xfrm>
                  <a:off x="2736" y="230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0" name="Rectangle 539"/>
                <p:cNvSpPr>
                  <a:spLocks noChangeArrowheads="1"/>
                </p:cNvSpPr>
                <p:nvPr/>
              </p:nvSpPr>
              <p:spPr bwMode="auto">
                <a:xfrm>
                  <a:off x="2880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1" name="Rectangle 540"/>
                <p:cNvSpPr>
                  <a:spLocks noChangeArrowheads="1"/>
                </p:cNvSpPr>
                <p:nvPr/>
              </p:nvSpPr>
              <p:spPr bwMode="auto">
                <a:xfrm>
                  <a:off x="2880" y="144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2" name="Rectangle 541"/>
                <p:cNvSpPr>
                  <a:spLocks noChangeArrowheads="1"/>
                </p:cNvSpPr>
                <p:nvPr/>
              </p:nvSpPr>
              <p:spPr bwMode="auto">
                <a:xfrm>
                  <a:off x="2880" y="158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3" name="Rectangle 542"/>
                <p:cNvSpPr>
                  <a:spLocks noChangeArrowheads="1"/>
                </p:cNvSpPr>
                <p:nvPr/>
              </p:nvSpPr>
              <p:spPr bwMode="auto">
                <a:xfrm>
                  <a:off x="388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4" name="Rectangle 543"/>
                <p:cNvSpPr>
                  <a:spLocks noChangeArrowheads="1"/>
                </p:cNvSpPr>
                <p:nvPr/>
              </p:nvSpPr>
              <p:spPr bwMode="auto">
                <a:xfrm>
                  <a:off x="3456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5" name="Rectangle 544"/>
                <p:cNvSpPr>
                  <a:spLocks noChangeArrowheads="1"/>
                </p:cNvSpPr>
                <p:nvPr/>
              </p:nvSpPr>
              <p:spPr bwMode="auto">
                <a:xfrm>
                  <a:off x="3744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6" name="Rectangle 545"/>
                <p:cNvSpPr>
                  <a:spLocks noChangeArrowheads="1"/>
                </p:cNvSpPr>
                <p:nvPr/>
              </p:nvSpPr>
              <p:spPr bwMode="auto">
                <a:xfrm>
                  <a:off x="3744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7" name="Rectangle 546"/>
                <p:cNvSpPr>
                  <a:spLocks noChangeArrowheads="1"/>
                </p:cNvSpPr>
                <p:nvPr/>
              </p:nvSpPr>
              <p:spPr bwMode="auto">
                <a:xfrm>
                  <a:off x="4032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8" name="Rectangle 547"/>
                <p:cNvSpPr>
                  <a:spLocks noChangeArrowheads="1"/>
                </p:cNvSpPr>
                <p:nvPr/>
              </p:nvSpPr>
              <p:spPr bwMode="auto">
                <a:xfrm>
                  <a:off x="4032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9" name="Rectangle 548"/>
                <p:cNvSpPr>
                  <a:spLocks noChangeArrowheads="1"/>
                </p:cNvSpPr>
                <p:nvPr/>
              </p:nvSpPr>
              <p:spPr bwMode="auto">
                <a:xfrm>
                  <a:off x="3888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0" name="Rectangle 549"/>
                <p:cNvSpPr>
                  <a:spLocks noChangeArrowheads="1"/>
                </p:cNvSpPr>
                <p:nvPr/>
              </p:nvSpPr>
              <p:spPr bwMode="auto">
                <a:xfrm>
                  <a:off x="4032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1" name="Rectangle 550"/>
                <p:cNvSpPr>
                  <a:spLocks noChangeArrowheads="1"/>
                </p:cNvSpPr>
                <p:nvPr/>
              </p:nvSpPr>
              <p:spPr bwMode="auto">
                <a:xfrm>
                  <a:off x="360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2" name="Rectangle 551"/>
                <p:cNvSpPr>
                  <a:spLocks noChangeArrowheads="1"/>
                </p:cNvSpPr>
                <p:nvPr/>
              </p:nvSpPr>
              <p:spPr bwMode="auto">
                <a:xfrm>
                  <a:off x="4032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3" name="Rectangle 552"/>
                <p:cNvSpPr>
                  <a:spLocks noChangeArrowheads="1"/>
                </p:cNvSpPr>
                <p:nvPr/>
              </p:nvSpPr>
              <p:spPr bwMode="auto">
                <a:xfrm>
                  <a:off x="3456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4" name="Rectangle 553"/>
                <p:cNvSpPr>
                  <a:spLocks noChangeArrowheads="1"/>
                </p:cNvSpPr>
                <p:nvPr/>
              </p:nvSpPr>
              <p:spPr bwMode="auto">
                <a:xfrm>
                  <a:off x="3600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5" name="Rectangle 554"/>
                <p:cNvSpPr>
                  <a:spLocks noChangeArrowheads="1"/>
                </p:cNvSpPr>
                <p:nvPr/>
              </p:nvSpPr>
              <p:spPr bwMode="auto">
                <a:xfrm>
                  <a:off x="3456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6" name="Rectangle 555"/>
                <p:cNvSpPr>
                  <a:spLocks noChangeArrowheads="1"/>
                </p:cNvSpPr>
                <p:nvPr/>
              </p:nvSpPr>
              <p:spPr bwMode="auto">
                <a:xfrm>
                  <a:off x="3456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7" name="Rectangle 556"/>
                <p:cNvSpPr>
                  <a:spLocks noChangeArrowheads="1"/>
                </p:cNvSpPr>
                <p:nvPr/>
              </p:nvSpPr>
              <p:spPr bwMode="auto">
                <a:xfrm>
                  <a:off x="3888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8" name="Rectangle 557"/>
                <p:cNvSpPr>
                  <a:spLocks noChangeArrowheads="1"/>
                </p:cNvSpPr>
                <p:nvPr/>
              </p:nvSpPr>
              <p:spPr bwMode="auto">
                <a:xfrm>
                  <a:off x="3888" y="216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9" name="Rectangle 558"/>
                <p:cNvSpPr>
                  <a:spLocks noChangeArrowheads="1"/>
                </p:cNvSpPr>
                <p:nvPr/>
              </p:nvSpPr>
              <p:spPr bwMode="auto">
                <a:xfrm>
                  <a:off x="374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0" name="Rectangle 559"/>
                <p:cNvSpPr>
                  <a:spLocks noChangeArrowheads="1"/>
                </p:cNvSpPr>
                <p:nvPr/>
              </p:nvSpPr>
              <p:spPr bwMode="auto">
                <a:xfrm>
                  <a:off x="374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1" name="Rectangle 560"/>
                <p:cNvSpPr>
                  <a:spLocks noChangeArrowheads="1"/>
                </p:cNvSpPr>
                <p:nvPr/>
              </p:nvSpPr>
              <p:spPr bwMode="auto">
                <a:xfrm>
                  <a:off x="3744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2" name="Rectangle 561"/>
                <p:cNvSpPr>
                  <a:spLocks noChangeArrowheads="1"/>
                </p:cNvSpPr>
                <p:nvPr/>
              </p:nvSpPr>
              <p:spPr bwMode="auto">
                <a:xfrm>
                  <a:off x="3744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3" name="Rectangle 562"/>
                <p:cNvSpPr>
                  <a:spLocks noChangeArrowheads="1"/>
                </p:cNvSpPr>
                <p:nvPr/>
              </p:nvSpPr>
              <p:spPr bwMode="auto">
                <a:xfrm>
                  <a:off x="4032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4" name="Rectangle 563"/>
                <p:cNvSpPr>
                  <a:spLocks noChangeArrowheads="1"/>
                </p:cNvSpPr>
                <p:nvPr/>
              </p:nvSpPr>
              <p:spPr bwMode="auto">
                <a:xfrm>
                  <a:off x="4032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5" name="Rectangle 564"/>
                <p:cNvSpPr>
                  <a:spLocks noChangeArrowheads="1"/>
                </p:cNvSpPr>
                <p:nvPr/>
              </p:nvSpPr>
              <p:spPr bwMode="auto">
                <a:xfrm>
                  <a:off x="345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6" name="Rectangle 565"/>
                <p:cNvSpPr>
                  <a:spLocks noChangeArrowheads="1"/>
                </p:cNvSpPr>
                <p:nvPr/>
              </p:nvSpPr>
              <p:spPr bwMode="auto">
                <a:xfrm>
                  <a:off x="3456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7" name="Rectangle 566"/>
                <p:cNvSpPr>
                  <a:spLocks noChangeArrowheads="1"/>
                </p:cNvSpPr>
                <p:nvPr/>
              </p:nvSpPr>
              <p:spPr bwMode="auto">
                <a:xfrm>
                  <a:off x="3456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8" name="Rectangle 567"/>
                <p:cNvSpPr>
                  <a:spLocks noChangeArrowheads="1"/>
                </p:cNvSpPr>
                <p:nvPr/>
              </p:nvSpPr>
              <p:spPr bwMode="auto">
                <a:xfrm>
                  <a:off x="3456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9" name="Rectangle 568"/>
                <p:cNvSpPr>
                  <a:spLocks noChangeArrowheads="1"/>
                </p:cNvSpPr>
                <p:nvPr/>
              </p:nvSpPr>
              <p:spPr bwMode="auto">
                <a:xfrm>
                  <a:off x="3456" y="230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0" name="Rectangle 56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1" name="Rectangle 570"/>
                <p:cNvSpPr>
                  <a:spLocks noChangeArrowheads="1"/>
                </p:cNvSpPr>
                <p:nvPr/>
              </p:nvSpPr>
              <p:spPr bwMode="auto">
                <a:xfrm>
                  <a:off x="360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2" name="Rectangle 571"/>
                <p:cNvSpPr>
                  <a:spLocks noChangeArrowheads="1"/>
                </p:cNvSpPr>
                <p:nvPr/>
              </p:nvSpPr>
              <p:spPr bwMode="auto">
                <a:xfrm>
                  <a:off x="3888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3" name="Rectangle 572"/>
                <p:cNvSpPr>
                  <a:spLocks noChangeArrowheads="1"/>
                </p:cNvSpPr>
                <p:nvPr/>
              </p:nvSpPr>
              <p:spPr bwMode="auto">
                <a:xfrm>
                  <a:off x="3888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4" name="Rectangle 573"/>
                <p:cNvSpPr>
                  <a:spLocks noChangeArrowheads="1"/>
                </p:cNvSpPr>
                <p:nvPr/>
              </p:nvSpPr>
              <p:spPr bwMode="auto">
                <a:xfrm>
                  <a:off x="3888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5" name="Rectangle 574"/>
                <p:cNvSpPr>
                  <a:spLocks noChangeArrowheads="1"/>
                </p:cNvSpPr>
                <p:nvPr/>
              </p:nvSpPr>
              <p:spPr bwMode="auto">
                <a:xfrm>
                  <a:off x="3888" y="230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6" name="Rectangle 575"/>
                <p:cNvSpPr>
                  <a:spLocks noChangeArrowheads="1"/>
                </p:cNvSpPr>
                <p:nvPr/>
              </p:nvSpPr>
              <p:spPr bwMode="auto">
                <a:xfrm>
                  <a:off x="3600" y="21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7" name="Rectangle 576"/>
                <p:cNvSpPr>
                  <a:spLocks noChangeArrowheads="1"/>
                </p:cNvSpPr>
                <p:nvPr/>
              </p:nvSpPr>
              <p:spPr bwMode="auto">
                <a:xfrm>
                  <a:off x="3888" y="129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8" name="Rectangle 577"/>
                <p:cNvSpPr>
                  <a:spLocks noChangeArrowheads="1"/>
                </p:cNvSpPr>
                <p:nvPr/>
              </p:nvSpPr>
              <p:spPr bwMode="auto">
                <a:xfrm>
                  <a:off x="3888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9" name="Rectangle 578"/>
                <p:cNvSpPr>
                  <a:spLocks noChangeArrowheads="1"/>
                </p:cNvSpPr>
                <p:nvPr/>
              </p:nvSpPr>
              <p:spPr bwMode="auto">
                <a:xfrm>
                  <a:off x="3744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0" name="Rectangle 579"/>
                <p:cNvSpPr>
                  <a:spLocks noChangeArrowheads="1"/>
                </p:cNvSpPr>
                <p:nvPr/>
              </p:nvSpPr>
              <p:spPr bwMode="auto">
                <a:xfrm>
                  <a:off x="374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1" name="Rectangle 580"/>
                <p:cNvSpPr>
                  <a:spLocks noChangeArrowheads="1"/>
                </p:cNvSpPr>
                <p:nvPr/>
              </p:nvSpPr>
              <p:spPr bwMode="auto">
                <a:xfrm>
                  <a:off x="3744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2" name="Rectangle 581"/>
                <p:cNvSpPr>
                  <a:spLocks noChangeArrowheads="1"/>
                </p:cNvSpPr>
                <p:nvPr/>
              </p:nvSpPr>
              <p:spPr bwMode="auto">
                <a:xfrm>
                  <a:off x="374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3" name="Rectangle 582"/>
                <p:cNvSpPr>
                  <a:spLocks noChangeArrowheads="1"/>
                </p:cNvSpPr>
                <p:nvPr/>
              </p:nvSpPr>
              <p:spPr bwMode="auto">
                <a:xfrm>
                  <a:off x="3456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4" name="Rectangle 583"/>
                <p:cNvSpPr>
                  <a:spLocks noChangeArrowheads="1"/>
                </p:cNvSpPr>
                <p:nvPr/>
              </p:nvSpPr>
              <p:spPr bwMode="auto">
                <a:xfrm flipV="1">
                  <a:off x="360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5" name="Rectangle 584"/>
                <p:cNvSpPr>
                  <a:spLocks noChangeArrowheads="1"/>
                </p:cNvSpPr>
                <p:nvPr/>
              </p:nvSpPr>
              <p:spPr bwMode="auto">
                <a:xfrm flipV="1">
                  <a:off x="360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6" name="Rectangle 585"/>
                <p:cNvSpPr>
                  <a:spLocks noChangeArrowheads="1"/>
                </p:cNvSpPr>
                <p:nvPr/>
              </p:nvSpPr>
              <p:spPr bwMode="auto">
                <a:xfrm>
                  <a:off x="3600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7" name="Rectangle 586"/>
                <p:cNvSpPr>
                  <a:spLocks noChangeArrowheads="1"/>
                </p:cNvSpPr>
                <p:nvPr/>
              </p:nvSpPr>
              <p:spPr bwMode="auto">
                <a:xfrm>
                  <a:off x="360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8" name="Rectangle 587"/>
                <p:cNvSpPr>
                  <a:spLocks noChangeArrowheads="1"/>
                </p:cNvSpPr>
                <p:nvPr/>
              </p:nvSpPr>
              <p:spPr bwMode="auto">
                <a:xfrm>
                  <a:off x="4032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9" name="Rectangle 588"/>
                <p:cNvSpPr>
                  <a:spLocks noChangeArrowheads="1"/>
                </p:cNvSpPr>
                <p:nvPr/>
              </p:nvSpPr>
              <p:spPr bwMode="auto">
                <a:xfrm>
                  <a:off x="4032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0" name="Rectangle 589"/>
                <p:cNvSpPr>
                  <a:spLocks noChangeArrowheads="1"/>
                </p:cNvSpPr>
                <p:nvPr/>
              </p:nvSpPr>
              <p:spPr bwMode="auto">
                <a:xfrm flipV="1">
                  <a:off x="3600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1" name="Rectangle 590"/>
                <p:cNvSpPr>
                  <a:spLocks noChangeArrowheads="1"/>
                </p:cNvSpPr>
                <p:nvPr/>
              </p:nvSpPr>
              <p:spPr bwMode="auto">
                <a:xfrm>
                  <a:off x="403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2" name="Rectangle 591"/>
                <p:cNvSpPr>
                  <a:spLocks noChangeArrowheads="1"/>
                </p:cNvSpPr>
                <p:nvPr/>
              </p:nvSpPr>
              <p:spPr bwMode="auto">
                <a:xfrm>
                  <a:off x="403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3" name="Rectangle 592"/>
                <p:cNvSpPr>
                  <a:spLocks noChangeArrowheads="1"/>
                </p:cNvSpPr>
                <p:nvPr/>
              </p:nvSpPr>
              <p:spPr bwMode="auto">
                <a:xfrm>
                  <a:off x="4176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4" name="Rectangle 593"/>
                <p:cNvSpPr>
                  <a:spLocks noChangeArrowheads="1"/>
                </p:cNvSpPr>
                <p:nvPr/>
              </p:nvSpPr>
              <p:spPr bwMode="auto">
                <a:xfrm>
                  <a:off x="4176" y="230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5" name="Rectangle 594"/>
                <p:cNvSpPr>
                  <a:spLocks noChangeArrowheads="1"/>
                </p:cNvSpPr>
                <p:nvPr/>
              </p:nvSpPr>
              <p:spPr bwMode="auto">
                <a:xfrm>
                  <a:off x="4176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6" name="Rectangle 595"/>
                <p:cNvSpPr>
                  <a:spLocks noChangeArrowheads="1"/>
                </p:cNvSpPr>
                <p:nvPr/>
              </p:nvSpPr>
              <p:spPr bwMode="auto">
                <a:xfrm>
                  <a:off x="4176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7" name="Rectangle 596"/>
                <p:cNvSpPr>
                  <a:spLocks noChangeArrowheads="1"/>
                </p:cNvSpPr>
                <p:nvPr/>
              </p:nvSpPr>
              <p:spPr bwMode="auto">
                <a:xfrm>
                  <a:off x="4176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8" name="Rectangle 597"/>
                <p:cNvSpPr>
                  <a:spLocks noChangeArrowheads="1"/>
                </p:cNvSpPr>
                <p:nvPr/>
              </p:nvSpPr>
              <p:spPr bwMode="auto">
                <a:xfrm>
                  <a:off x="4176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9" name="Rectangle 598"/>
                <p:cNvSpPr>
                  <a:spLocks noChangeArrowheads="1"/>
                </p:cNvSpPr>
                <p:nvPr/>
              </p:nvSpPr>
              <p:spPr bwMode="auto">
                <a:xfrm>
                  <a:off x="4176" y="187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0" name="Rectangle 599"/>
                <p:cNvSpPr>
                  <a:spLocks noChangeArrowheads="1"/>
                </p:cNvSpPr>
                <p:nvPr/>
              </p:nvSpPr>
              <p:spPr bwMode="auto">
                <a:xfrm>
                  <a:off x="4176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1" name="Rectangle 600"/>
                <p:cNvSpPr>
                  <a:spLocks noChangeArrowheads="1"/>
                </p:cNvSpPr>
                <p:nvPr/>
              </p:nvSpPr>
              <p:spPr bwMode="auto">
                <a:xfrm>
                  <a:off x="432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2" name="Rectangle 601"/>
                <p:cNvSpPr>
                  <a:spLocks noChangeArrowheads="1"/>
                </p:cNvSpPr>
                <p:nvPr/>
              </p:nvSpPr>
              <p:spPr bwMode="auto">
                <a:xfrm>
                  <a:off x="4320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3" name="Rectangle 602"/>
                <p:cNvSpPr>
                  <a:spLocks noChangeArrowheads="1"/>
                </p:cNvSpPr>
                <p:nvPr/>
              </p:nvSpPr>
              <p:spPr bwMode="auto">
                <a:xfrm>
                  <a:off x="4320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4" name="Rectangle 603"/>
                <p:cNvSpPr>
                  <a:spLocks noChangeArrowheads="1"/>
                </p:cNvSpPr>
                <p:nvPr/>
              </p:nvSpPr>
              <p:spPr bwMode="auto">
                <a:xfrm>
                  <a:off x="4320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5" name="Rectangle 604"/>
                <p:cNvSpPr>
                  <a:spLocks noChangeArrowheads="1"/>
                </p:cNvSpPr>
                <p:nvPr/>
              </p:nvSpPr>
              <p:spPr bwMode="auto">
                <a:xfrm>
                  <a:off x="4176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6" name="Rectangle 605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7" name="Rectangle 606"/>
                <p:cNvSpPr>
                  <a:spLocks noChangeArrowheads="1"/>
                </p:cNvSpPr>
                <p:nvPr/>
              </p:nvSpPr>
              <p:spPr bwMode="auto">
                <a:xfrm>
                  <a:off x="4464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8" name="Rectangle 607"/>
                <p:cNvSpPr>
                  <a:spLocks noChangeArrowheads="1"/>
                </p:cNvSpPr>
                <p:nvPr/>
              </p:nvSpPr>
              <p:spPr bwMode="auto">
                <a:xfrm>
                  <a:off x="4464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9" name="Rectangle 608"/>
                <p:cNvSpPr>
                  <a:spLocks noChangeArrowheads="1"/>
                </p:cNvSpPr>
                <p:nvPr/>
              </p:nvSpPr>
              <p:spPr bwMode="auto">
                <a:xfrm flipV="1">
                  <a:off x="4464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0" name="Rectangle 609"/>
                <p:cNvSpPr>
                  <a:spLocks noChangeArrowheads="1"/>
                </p:cNvSpPr>
                <p:nvPr/>
              </p:nvSpPr>
              <p:spPr bwMode="auto">
                <a:xfrm flipV="1">
                  <a:off x="4464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1" name="Rectangle 610"/>
                <p:cNvSpPr>
                  <a:spLocks noChangeArrowheads="1"/>
                </p:cNvSpPr>
                <p:nvPr/>
              </p:nvSpPr>
              <p:spPr bwMode="auto">
                <a:xfrm>
                  <a:off x="4464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2" name="Rectangle 611"/>
                <p:cNvSpPr>
                  <a:spLocks noChangeArrowheads="1"/>
                </p:cNvSpPr>
                <p:nvPr/>
              </p:nvSpPr>
              <p:spPr bwMode="auto">
                <a:xfrm flipV="1">
                  <a:off x="4464" y="129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3" name="Rectangle 612"/>
                <p:cNvSpPr>
                  <a:spLocks noChangeArrowheads="1"/>
                </p:cNvSpPr>
                <p:nvPr/>
              </p:nvSpPr>
              <p:spPr bwMode="auto">
                <a:xfrm flipV="1">
                  <a:off x="4464" y="144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4" name="Rectangle 613"/>
                <p:cNvSpPr>
                  <a:spLocks noChangeArrowheads="1"/>
                </p:cNvSpPr>
                <p:nvPr/>
              </p:nvSpPr>
              <p:spPr bwMode="auto">
                <a:xfrm>
                  <a:off x="4464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5" name="Rectangle 614"/>
                <p:cNvSpPr>
                  <a:spLocks noChangeArrowheads="1"/>
                </p:cNvSpPr>
                <p:nvPr/>
              </p:nvSpPr>
              <p:spPr bwMode="auto">
                <a:xfrm flipV="1">
                  <a:off x="432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6" name="Rectangle 615"/>
                <p:cNvSpPr>
                  <a:spLocks noChangeArrowheads="1"/>
                </p:cNvSpPr>
                <p:nvPr/>
              </p:nvSpPr>
              <p:spPr bwMode="auto">
                <a:xfrm flipV="1">
                  <a:off x="4464" y="100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7" name="Rectangle 616"/>
                <p:cNvSpPr>
                  <a:spLocks noChangeArrowheads="1"/>
                </p:cNvSpPr>
                <p:nvPr/>
              </p:nvSpPr>
              <p:spPr bwMode="auto">
                <a:xfrm>
                  <a:off x="4464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8" name="Rectangle 617"/>
                <p:cNvSpPr>
                  <a:spLocks noChangeArrowheads="1"/>
                </p:cNvSpPr>
                <p:nvPr/>
              </p:nvSpPr>
              <p:spPr bwMode="auto">
                <a:xfrm flipV="1">
                  <a:off x="432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9" name="Rectangle 618"/>
                <p:cNvSpPr>
                  <a:spLocks noChangeArrowheads="1"/>
                </p:cNvSpPr>
                <p:nvPr/>
              </p:nvSpPr>
              <p:spPr bwMode="auto">
                <a:xfrm flipV="1">
                  <a:off x="4320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0" name="Rectangle 619"/>
                <p:cNvSpPr>
                  <a:spLocks noChangeArrowheads="1"/>
                </p:cNvSpPr>
                <p:nvPr/>
              </p:nvSpPr>
              <p:spPr bwMode="auto">
                <a:xfrm>
                  <a:off x="4320" y="216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1" name="Rectangle 620"/>
                <p:cNvSpPr>
                  <a:spLocks noChangeArrowheads="1"/>
                </p:cNvSpPr>
                <p:nvPr/>
              </p:nvSpPr>
              <p:spPr bwMode="auto">
                <a:xfrm flipV="1">
                  <a:off x="4320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2" name="Rectangle 621"/>
                <p:cNvSpPr>
                  <a:spLocks noChangeArrowheads="1"/>
                </p:cNvSpPr>
                <p:nvPr/>
              </p:nvSpPr>
              <p:spPr bwMode="auto">
                <a:xfrm>
                  <a:off x="432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3" name="Rectangle 622"/>
                <p:cNvSpPr>
                  <a:spLocks noChangeArrowheads="1"/>
                </p:cNvSpPr>
                <p:nvPr/>
              </p:nvSpPr>
              <p:spPr bwMode="auto">
                <a:xfrm flipV="1">
                  <a:off x="4608" y="201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4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16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5" name="Rectangle 624"/>
                <p:cNvSpPr>
                  <a:spLocks noChangeArrowheads="1"/>
                </p:cNvSpPr>
                <p:nvPr/>
              </p:nvSpPr>
              <p:spPr bwMode="auto">
                <a:xfrm flipV="1">
                  <a:off x="4752" y="144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6" name="Rectangle 625"/>
                <p:cNvSpPr>
                  <a:spLocks noChangeArrowheads="1"/>
                </p:cNvSpPr>
                <p:nvPr/>
              </p:nvSpPr>
              <p:spPr bwMode="auto">
                <a:xfrm>
                  <a:off x="4752" y="158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7" name="Rectangle 626"/>
                <p:cNvSpPr>
                  <a:spLocks noChangeArrowheads="1"/>
                </p:cNvSpPr>
                <p:nvPr/>
              </p:nvSpPr>
              <p:spPr bwMode="auto">
                <a:xfrm flipV="1">
                  <a:off x="4608" y="172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8" name="Rectangle 627"/>
                <p:cNvSpPr>
                  <a:spLocks noChangeArrowheads="1"/>
                </p:cNvSpPr>
                <p:nvPr/>
              </p:nvSpPr>
              <p:spPr bwMode="auto">
                <a:xfrm>
                  <a:off x="4608" y="187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9" name="Rectangle 628"/>
                <p:cNvSpPr>
                  <a:spLocks noChangeArrowheads="1"/>
                </p:cNvSpPr>
                <p:nvPr/>
              </p:nvSpPr>
              <p:spPr bwMode="auto">
                <a:xfrm flipV="1">
                  <a:off x="4752" y="115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0" name="Rectangle 629"/>
                <p:cNvSpPr>
                  <a:spLocks noChangeArrowheads="1"/>
                </p:cNvSpPr>
                <p:nvPr/>
              </p:nvSpPr>
              <p:spPr bwMode="auto">
                <a:xfrm>
                  <a:off x="4752" y="129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1" name="Rectangle 630"/>
                <p:cNvSpPr>
                  <a:spLocks noChangeArrowheads="1"/>
                </p:cNvSpPr>
                <p:nvPr/>
              </p:nvSpPr>
              <p:spPr bwMode="auto">
                <a:xfrm flipV="1">
                  <a:off x="4608" y="230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2" name="Rectangle 631"/>
                <p:cNvSpPr>
                  <a:spLocks noChangeArrowheads="1"/>
                </p:cNvSpPr>
                <p:nvPr/>
              </p:nvSpPr>
              <p:spPr bwMode="auto">
                <a:xfrm>
                  <a:off x="4752" y="100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3" name="Rectangle 632"/>
                <p:cNvSpPr>
                  <a:spLocks noChangeArrowheads="1"/>
                </p:cNvSpPr>
                <p:nvPr/>
              </p:nvSpPr>
              <p:spPr bwMode="auto">
                <a:xfrm flipV="1">
                  <a:off x="4752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4" name="Rectangle 633"/>
                <p:cNvSpPr>
                  <a:spLocks noChangeArrowheads="1"/>
                </p:cNvSpPr>
                <p:nvPr/>
              </p:nvSpPr>
              <p:spPr bwMode="auto">
                <a:xfrm flipV="1">
                  <a:off x="4752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5" name="Rectangle 634"/>
                <p:cNvSpPr>
                  <a:spLocks noChangeArrowheads="1"/>
                </p:cNvSpPr>
                <p:nvPr/>
              </p:nvSpPr>
              <p:spPr bwMode="auto">
                <a:xfrm>
                  <a:off x="4752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6" name="Rectangle 635"/>
                <p:cNvSpPr>
                  <a:spLocks noChangeArrowheads="1"/>
                </p:cNvSpPr>
                <p:nvPr/>
              </p:nvSpPr>
              <p:spPr bwMode="auto">
                <a:xfrm flipV="1">
                  <a:off x="4752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7" name="Rectangle 636"/>
                <p:cNvSpPr>
                  <a:spLocks noChangeArrowheads="1"/>
                </p:cNvSpPr>
                <p:nvPr/>
              </p:nvSpPr>
              <p:spPr bwMode="auto">
                <a:xfrm>
                  <a:off x="4752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8" name="Rectangle 637"/>
                <p:cNvSpPr>
                  <a:spLocks noChangeArrowheads="1"/>
                </p:cNvSpPr>
                <p:nvPr/>
              </p:nvSpPr>
              <p:spPr bwMode="auto">
                <a:xfrm>
                  <a:off x="4608" y="100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9" name="Rectangle 638"/>
                <p:cNvSpPr>
                  <a:spLocks noChangeArrowheads="1"/>
                </p:cNvSpPr>
                <p:nvPr/>
              </p:nvSpPr>
              <p:spPr bwMode="auto">
                <a:xfrm>
                  <a:off x="4608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0" name="Rectangle 639"/>
                <p:cNvSpPr>
                  <a:spLocks noChangeArrowheads="1"/>
                </p:cNvSpPr>
                <p:nvPr/>
              </p:nvSpPr>
              <p:spPr bwMode="auto">
                <a:xfrm>
                  <a:off x="4608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1" name="Rectangle 640"/>
                <p:cNvSpPr>
                  <a:spLocks noChangeArrowheads="1"/>
                </p:cNvSpPr>
                <p:nvPr/>
              </p:nvSpPr>
              <p:spPr bwMode="auto">
                <a:xfrm>
                  <a:off x="4608" y="144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2" name="Rectangle 641"/>
                <p:cNvSpPr>
                  <a:spLocks noChangeArrowheads="1"/>
                </p:cNvSpPr>
                <p:nvPr/>
              </p:nvSpPr>
              <p:spPr bwMode="auto">
                <a:xfrm>
                  <a:off x="4608" y="158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3" name="Rectangle 642"/>
                <p:cNvSpPr>
                  <a:spLocks noChangeArrowheads="1"/>
                </p:cNvSpPr>
                <p:nvPr/>
              </p:nvSpPr>
              <p:spPr bwMode="auto">
                <a:xfrm>
                  <a:off x="4896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4" name="Rectangle 643"/>
                <p:cNvSpPr>
                  <a:spLocks noChangeArrowheads="1"/>
                </p:cNvSpPr>
                <p:nvPr/>
              </p:nvSpPr>
              <p:spPr bwMode="auto">
                <a:xfrm>
                  <a:off x="4896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5" name="Rectangle 644"/>
                <p:cNvSpPr>
                  <a:spLocks noChangeArrowheads="1"/>
                </p:cNvSpPr>
                <p:nvPr/>
              </p:nvSpPr>
              <p:spPr bwMode="auto">
                <a:xfrm>
                  <a:off x="4896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6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96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7" name="Rectangle 646"/>
                <p:cNvSpPr>
                  <a:spLocks noChangeArrowheads="1"/>
                </p:cNvSpPr>
                <p:nvPr/>
              </p:nvSpPr>
              <p:spPr bwMode="auto">
                <a:xfrm>
                  <a:off x="4896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8" name="Rectangle 647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9" name="Rectangle 648"/>
                <p:cNvSpPr>
                  <a:spLocks noChangeArrowheads="1"/>
                </p:cNvSpPr>
                <p:nvPr/>
              </p:nvSpPr>
              <p:spPr bwMode="auto">
                <a:xfrm>
                  <a:off x="4896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0" name="Rectangle 649"/>
                <p:cNvSpPr>
                  <a:spLocks noChangeArrowheads="1"/>
                </p:cNvSpPr>
                <p:nvPr/>
              </p:nvSpPr>
              <p:spPr bwMode="auto">
                <a:xfrm>
                  <a:off x="4896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1" name="Rectangle 650"/>
                <p:cNvSpPr>
                  <a:spLocks noChangeArrowheads="1"/>
                </p:cNvSpPr>
                <p:nvPr/>
              </p:nvSpPr>
              <p:spPr bwMode="auto">
                <a:xfrm>
                  <a:off x="489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2" name="Rectangle 651"/>
                <p:cNvSpPr>
                  <a:spLocks noChangeArrowheads="1"/>
                </p:cNvSpPr>
                <p:nvPr/>
              </p:nvSpPr>
              <p:spPr bwMode="auto">
                <a:xfrm>
                  <a:off x="489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3" name="Rectangle 652"/>
                <p:cNvSpPr>
                  <a:spLocks noChangeArrowheads="1"/>
                </p:cNvSpPr>
                <p:nvPr/>
              </p:nvSpPr>
              <p:spPr bwMode="auto">
                <a:xfrm>
                  <a:off x="5040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4" name="Rectangle 653"/>
                <p:cNvSpPr>
                  <a:spLocks noChangeArrowheads="1"/>
                </p:cNvSpPr>
                <p:nvPr/>
              </p:nvSpPr>
              <p:spPr bwMode="auto">
                <a:xfrm>
                  <a:off x="504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5" name="Rectangle 654"/>
                <p:cNvSpPr>
                  <a:spLocks noChangeArrowheads="1"/>
                </p:cNvSpPr>
                <p:nvPr/>
              </p:nvSpPr>
              <p:spPr bwMode="auto">
                <a:xfrm>
                  <a:off x="5040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6" name="Rectangle 655"/>
                <p:cNvSpPr>
                  <a:spLocks noChangeArrowheads="1"/>
                </p:cNvSpPr>
                <p:nvPr/>
              </p:nvSpPr>
              <p:spPr bwMode="auto">
                <a:xfrm>
                  <a:off x="5040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7" name="Rectangle 656"/>
                <p:cNvSpPr>
                  <a:spLocks noChangeArrowheads="1"/>
                </p:cNvSpPr>
                <p:nvPr/>
              </p:nvSpPr>
              <p:spPr bwMode="auto">
                <a:xfrm>
                  <a:off x="504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8" name="Rectangle 657"/>
                <p:cNvSpPr>
                  <a:spLocks noChangeArrowheads="1"/>
                </p:cNvSpPr>
                <p:nvPr/>
              </p:nvSpPr>
              <p:spPr bwMode="auto">
                <a:xfrm>
                  <a:off x="5040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9" name="Rectangle 658"/>
                <p:cNvSpPr>
                  <a:spLocks noChangeArrowheads="1"/>
                </p:cNvSpPr>
                <p:nvPr/>
              </p:nvSpPr>
              <p:spPr bwMode="auto">
                <a:xfrm>
                  <a:off x="5040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0" name="Rectangle 659"/>
                <p:cNvSpPr>
                  <a:spLocks noChangeArrowheads="1"/>
                </p:cNvSpPr>
                <p:nvPr/>
              </p:nvSpPr>
              <p:spPr bwMode="auto">
                <a:xfrm>
                  <a:off x="5040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1" name="Rectangle 660"/>
                <p:cNvSpPr>
                  <a:spLocks noChangeArrowheads="1"/>
                </p:cNvSpPr>
                <p:nvPr/>
              </p:nvSpPr>
              <p:spPr bwMode="auto">
                <a:xfrm>
                  <a:off x="5040" y="1872"/>
                  <a:ext cx="96" cy="9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2" name="Rectangle 661"/>
                <p:cNvSpPr>
                  <a:spLocks noChangeArrowheads="1"/>
                </p:cNvSpPr>
                <p:nvPr/>
              </p:nvSpPr>
              <p:spPr bwMode="auto">
                <a:xfrm>
                  <a:off x="5040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cxnSp>
          <p:nvCxnSpPr>
            <p:cNvPr id="333" name="Straight Arrow Connector 332"/>
            <p:cNvCxnSpPr/>
            <p:nvPr/>
          </p:nvCxnSpPr>
          <p:spPr>
            <a:xfrm>
              <a:off x="1531938" y="3751263"/>
              <a:ext cx="4333875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5"/>
            <p:cNvSpPr txBox="1">
              <a:spLocks noChangeArrowheads="1"/>
            </p:cNvSpPr>
            <p:nvPr/>
          </p:nvSpPr>
          <p:spPr bwMode="auto">
            <a:xfrm>
              <a:off x="1428750" y="3770313"/>
              <a:ext cx="749278" cy="489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it-IT" sz="1600" dirty="0"/>
                <a:t>time</a:t>
              </a:r>
              <a:endParaRPr lang="en-US" sz="160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7C6D-2C25-D64E-87A5-4EC9276A5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6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26</a:t>
            </a:fld>
            <a:endParaRPr lang="en-GB"/>
          </a:p>
        </p:txBody>
      </p:sp>
      <p:sp>
        <p:nvSpPr>
          <p:cNvPr id="2242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319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Data Stream Management Systems (DSMS)</a:t>
            </a:r>
            <a:endParaRPr lang="en-GB" dirty="0"/>
          </a:p>
        </p:txBody>
      </p:sp>
      <p:sp>
        <p:nvSpPr>
          <p:cNvPr id="224258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nature of streams requires a </a:t>
            </a:r>
            <a:br>
              <a:rPr lang="en-GB" sz="3200" dirty="0"/>
            </a:br>
            <a:r>
              <a:rPr lang="en-GB" sz="3200" dirty="0"/>
              <a:t>paradigmatic change*</a:t>
            </a:r>
          </a:p>
          <a:p>
            <a:pPr lvl="1"/>
            <a:r>
              <a:rPr lang="en-GB" sz="2800" b="1" dirty="0"/>
              <a:t>from persistent data </a:t>
            </a:r>
          </a:p>
          <a:p>
            <a:pPr lvl="2"/>
            <a:r>
              <a:rPr lang="en-GB" sz="2400" dirty="0"/>
              <a:t>one time semantics</a:t>
            </a:r>
          </a:p>
          <a:p>
            <a:pPr lvl="1"/>
            <a:r>
              <a:rPr lang="en-GB" sz="2800" b="1" dirty="0"/>
              <a:t>to transient data </a:t>
            </a:r>
          </a:p>
          <a:p>
            <a:pPr lvl="2"/>
            <a:r>
              <a:rPr lang="en-GB" sz="2400" dirty="0"/>
              <a:t>continuous semantics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000" dirty="0"/>
              <a:t>* This paradigmatic change first arose in DB community</a:t>
            </a:r>
            <a:r>
              <a:rPr lang="en-US" altLang="ja-JP" sz="2000" dirty="0"/>
              <a:t> </a:t>
            </a:r>
            <a:r>
              <a:rPr lang="it-IT" sz="2000" dirty="0"/>
              <a:t>in </a:t>
            </a:r>
            <a:r>
              <a:rPr lang="it-IT" sz="2000" b="1" dirty="0"/>
              <a:t>the late '90s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D9BE44-F5F1-D443-9746-268B6B96B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003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10"/>
          <p:cNvGrpSpPr>
            <a:grpSpLocks/>
          </p:cNvGrpSpPr>
          <p:nvPr/>
        </p:nvGrpSpPr>
        <p:grpSpPr bwMode="auto">
          <a:xfrm>
            <a:off x="5926139" y="6148584"/>
            <a:ext cx="3856037" cy="203200"/>
            <a:chOff x="4689512" y="4269926"/>
            <a:chExt cx="3856037" cy="202817"/>
          </a:xfrm>
        </p:grpSpPr>
        <p:sp>
          <p:nvSpPr>
            <p:cNvPr id="225622" name="Rectangle 8"/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3" name="Rectangle 16"/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4" name="Rectangle 19"/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5" name="Rectangle 26"/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6" name="Rectangle 32"/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7" name="Rectangle 39"/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8" name="Rectangle 41"/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9" name="Rectangle 42"/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0" name="Rectangle 54"/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1" name="Rectangle 56"/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2" name="Rectangle 65"/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3" name="Rectangle 69"/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4" name="Rectangle 76"/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5" name="Rectangle 77"/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6" name="Rectangle 85"/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7" name="Rectangle 91"/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8" name="Rectangle 100"/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9" name="Rectangle 106"/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0" name="Rectangle 108"/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1" name="Rectangle 112"/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2" name="Rectangle 125"/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3" name="Rectangle 126"/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4" name="Rectangle 129"/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5" name="Rectangle 130"/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6" name="Rectangle 131"/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7" name="Rectangle 132"/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8" name="Rectangle 143"/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9" name="Rectangle 144"/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0" name="Rectangle 151"/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1" name="Rectangle 154"/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2" name="Rectangle 167"/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3" name="Rectangle 168"/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4" name="Rectangle 177"/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5" name="Rectangle 178"/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6" name="Rectangle 187"/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7" name="Rectangle 188"/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8" name="Rectangle 198"/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9" name="Rectangle 203"/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0" name="Rectangle 207"/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1" name="Rectangle 210"/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2" name="Rectangle 215"/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3" name="Rectangle 219"/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4" name="Rectangle 226"/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5" name="Rectangle 227"/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6" name="Rectangle 235"/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7" name="Rectangle 241"/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8" name="Rectangle 250"/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9" name="Rectangle 256"/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0" name="Rectangle 258"/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1" name="Rectangle 262"/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2" name="Rectangle 271"/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3" name="Rectangle 272"/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4" name="Rectangle 275"/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5" name="Rectangle 276"/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6" name="Rectangle 286"/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7" name="Rectangle 287"/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8" name="Rectangle 299"/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9" name="Rectangle 302"/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0" name="Rectangle 308"/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1" name="Rectangle 310"/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2" name="Rectangle 313"/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3" name="Rectangle 321"/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4" name="Rectangle 323"/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5" name="Rectangle 330"/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519" name="Rectangle 1518"/>
          <p:cNvSpPr/>
          <p:nvPr/>
        </p:nvSpPr>
        <p:spPr>
          <a:xfrm>
            <a:off x="3200400" y="5626297"/>
            <a:ext cx="3073400" cy="998537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27</a:t>
            </a:fld>
            <a:endParaRPr lang="en-GB"/>
          </a:p>
        </p:txBody>
      </p:sp>
      <p:sp>
        <p:nvSpPr>
          <p:cNvPr id="22528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Semantics</a:t>
            </a:r>
          </a:p>
        </p:txBody>
      </p:sp>
      <p:sp>
        <p:nvSpPr>
          <p:cNvPr id="22528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8201"/>
            <a:ext cx="10515600" cy="4351338"/>
          </a:xfrm>
        </p:spPr>
        <p:txBody>
          <a:bodyPr/>
          <a:lstStyle/>
          <a:p>
            <a:r>
              <a:rPr lang="en-US" dirty="0"/>
              <a:t>Continuous </a:t>
            </a:r>
            <a:r>
              <a:rPr lang="en-US" b="1" dirty="0"/>
              <a:t>queries</a:t>
            </a:r>
            <a:r>
              <a:rPr lang="en-US" dirty="0"/>
              <a:t> </a:t>
            </a:r>
            <a:r>
              <a:rPr lang="en-US" b="1" dirty="0"/>
              <a:t>registered</a:t>
            </a:r>
            <a:r>
              <a:rPr lang="en-US" dirty="0"/>
              <a:t> over streams that</a:t>
            </a:r>
            <a:br>
              <a:rPr lang="en-US" dirty="0"/>
            </a:br>
            <a:r>
              <a:rPr lang="en-US" dirty="0"/>
              <a:t>are observed trough </a:t>
            </a:r>
            <a:r>
              <a:rPr lang="en-US" b="1" dirty="0"/>
              <a:t>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" name="Group 335"/>
          <p:cNvGrpSpPr>
            <a:grpSpLocks/>
          </p:cNvGrpSpPr>
          <p:nvPr/>
        </p:nvGrpSpPr>
        <p:grpSpPr bwMode="auto">
          <a:xfrm>
            <a:off x="3048000" y="3011685"/>
            <a:ext cx="3856038" cy="1176337"/>
            <a:chOff x="576" y="1008"/>
            <a:chExt cx="4560" cy="1392"/>
          </a:xfrm>
        </p:grpSpPr>
        <p:grpSp>
          <p:nvGrpSpPr>
            <p:cNvPr id="225296" name="Group 336"/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225612" name="Rectangle 337"/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3" name="Rectangle 338"/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4" name="Rectangle 339"/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5" name="Rectangle 340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6" name="Rectangle 341"/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7" name="Rectangle 342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8" name="Rectangle 343"/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9" name="Rectangle 344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20" name="Rectangle 345"/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21" name="Rectangle 346"/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7" name="Group 347"/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225602" name="Rectangle 348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3" name="Rectangle 349"/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4" name="Rectangle 350"/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5" name="Rectangle 351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6" name="Rectangle 352"/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7" name="Rectangle 353"/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8" name="Rectangle 354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9" name="Rectangle 355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0" name="Rectangle 356"/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1" name="Rectangle 357"/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8" name="Group 358"/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225592" name="Rectangle 359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3" name="Rectangle 360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4" name="Rectangle 361"/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5" name="Rectangle 362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6" name="Rectangle 363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7" name="Rectangle 364"/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8" name="Rectangle 365"/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9" name="Rectangle 366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0" name="Rectangle 367"/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1" name="Rectangle 368"/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9" name="Group 369"/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225582" name="Rectangle 370"/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3" name="Rectangle 371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4" name="Rectangle 372"/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5" name="Rectangle 373"/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6" name="Rectangle 374"/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7" name="Rectangle 375"/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8" name="Rectangle 376"/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9" name="Rectangle 377"/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0" name="Rectangle 378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1" name="Rectangle 379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300" name="Group 380"/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225572" name="Rectangle 381"/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3" name="Rectangle 382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4" name="Rectangle 383"/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5" name="Rectangle 384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6" name="Rectangle 385"/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7" name="Rectangle 386"/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8" name="Rectangle 387"/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9" name="Rectangle 388"/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0" name="Rectangle 389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1" name="Rectangle 390"/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301" name="Group 391"/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225302" name="Rectangle 392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3" name="Rectangle 393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4" name="Rectangle 394"/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5" name="Rectangle 395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6" name="Rectangle 396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7" name="Rectangle 397"/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8" name="Rectangle 398"/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9" name="Rectangle 39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0" name="Rectangle 400"/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1" name="Rectangle 401"/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2" name="Rectangle 402"/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3" name="Rectangle 403"/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4" name="Rectangle 404"/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5" name="Rectangle 405"/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6" name="Rectangle 406"/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7" name="Rectangle 407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8" name="Rectangle 408"/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9" name="Rectangle 409"/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0" name="Rectangle 410"/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1" name="Rectangle 411"/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2" name="Rectangle 412"/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3" name="Rectangle 413"/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4" name="Rectangle 414"/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5" name="Rectangle 415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6" name="Rectangle 416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7" name="Rectangle 417"/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8" name="Rectangle 418"/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9" name="Rectangle 419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0" name="Rectangle 420"/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1" name="Rectangle 421"/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2" name="Rectangle 422"/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3" name="Rectangle 423"/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4" name="Rectangle 424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5" name="Rectangle 425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6" name="Rectangle 426"/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7" name="Rectangle 427"/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8" name="Rectangle 428"/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9" name="Rectangle 429"/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0" name="Rectangle 430"/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1" name="Rectangle 431"/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2" name="Rectangle 432"/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3" name="Rectangle 433"/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4" name="Rectangle 434"/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5" name="Rectangle 435"/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6" name="Rectangle 436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7" name="Rectangle 437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8" name="Rectangle 438"/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9" name="Rectangle 439"/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0" name="Rectangle 440"/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1" name="Rectangle 441"/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2" name="Rectangle 442"/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3" name="Rectangle 443"/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4" name="Rectangle 444"/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5" name="Rectangle 445"/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6" name="Rectangle 446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7" name="Rectangle 447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8" name="Rectangle 448"/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9" name="Rectangle 449"/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0" name="Rectangle 450"/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1" name="Rectangle 451"/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2" name="Rectangle 452"/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3" name="Rectangle 453"/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4" name="Rectangle 454"/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5" name="Rectangle 455"/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6" name="Rectangle 456"/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7" name="Rectangle 457"/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8" name="Rectangle 458"/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9" name="Rectangle 459"/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0" name="Rectangle 460"/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1" name="Rectangle 461"/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2" name="Rectangle 462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3" name="Rectangle 463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4" name="Rectangle 464"/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5" name="Rectangle 465"/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6" name="Rectangle 466"/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7" name="Rectangle 467"/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8" name="Rectangle 468"/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9" name="Rectangle 469"/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0" name="Rectangle 470"/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1" name="Rectangle 471"/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2" name="Rectangle 472"/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3" name="Rectangle 473"/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4" name="Rectangle 474"/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5" name="Rectangle 475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6" name="Rectangle 476"/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7" name="Rectangle 477"/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8" name="Rectangle 478"/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9" name="Rectangle 479"/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0" name="Rectangle 480"/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1" name="Rectangle 481"/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2" name="Rectangle 482"/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3" name="Rectangle 483"/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4" name="Rectangle 484"/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5" name="Rectangle 485"/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6" name="Rectangle 486"/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7" name="Rectangle 487"/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8" name="Rectangle 488"/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9" name="Rectangle 489"/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0" name="Rectangle 490"/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1" name="Rectangle 491"/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2" name="Rectangle 492"/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3" name="Rectangle 493"/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4" name="Rectangle 494"/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5" name="Rectangle 495"/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6" name="Rectangle 496"/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7" name="Rectangle 497"/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8" name="Rectangle 498"/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9" name="Rectangle 499"/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0" name="Rectangle 500"/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1" name="Rectangle 501"/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2" name="Rectangle 502"/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3" name="Rectangle 503"/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4" name="Rectangle 504"/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5" name="Rectangle 505"/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6" name="Rectangle 506"/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7" name="Rectangle 507"/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8" name="Rectangle 508"/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9" name="Rectangle 509"/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0" name="Rectangle 510"/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1" name="Rectangle 511"/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2" name="Rectangle 512"/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3" name="Rectangle 513"/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4" name="Rectangle 514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5" name="Rectangle 515"/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6" name="Rectangle 516"/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7" name="Rectangle 517"/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8" name="Rectangle 518"/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9" name="Rectangle 519"/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0" name="Rectangle 520"/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1" name="Rectangle 521"/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2" name="Rectangle 522"/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3" name="Rectangle 523"/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4" name="Rectangle 524"/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5" name="Rectangle 525"/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6" name="Rectangle 526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7" name="Rectangle 527"/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8" name="Rectangle 528"/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9" name="Rectangle 529"/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0" name="Rectangle 530"/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1" name="Rectangle 531"/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2" name="Rectangle 532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3" name="Rectangle 533"/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4" name="Rectangle 534"/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5" name="Rectangle 535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6" name="Rectangle 536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7" name="Rectangle 537"/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8" name="Rectangle 538"/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9" name="Rectangle 539"/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0" name="Rectangle 540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1" name="Rectangle 541"/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2" name="Rectangle 542"/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3" name="Rectangle 543"/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4" name="Rectangle 544"/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5" name="Rectangle 545"/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6" name="Rectangle 546"/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7" name="Rectangle 547"/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8" name="Rectangle 548"/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9" name="Rectangle 549"/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0" name="Rectangle 550"/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1" name="Rectangle 551"/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2" name="Rectangle 552"/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3" name="Rectangle 553"/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4" name="Rectangle 554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5" name="Rectangle 555"/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6" name="Rectangle 556"/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7" name="Rectangle 557"/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8" name="Rectangle 558"/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9" name="Rectangle 559"/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0" name="Rectangle 560"/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1" name="Rectangle 561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2" name="Rectangle 562"/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3" name="Rectangle 563"/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4" name="Rectangle 564"/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5" name="Rectangle 565"/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6" name="Rectangle 566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7" name="Rectangle 567"/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8" name="Rectangle 568"/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9" name="Rectangle 569"/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0" name="Rectangle 570"/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1" name="Rectangle 571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2" name="Rectangle 572"/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3" name="Rectangle 573"/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4" name="Rectangle 574"/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5" name="Rectangle 575"/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6" name="Rectangle 576"/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7" name="Rectangle 577"/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8" name="Rectangle 578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9" name="Rectangle 579"/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0" name="Rectangle 580"/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1" name="Rectangle 581"/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2" name="Rectangle 582"/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3" name="Rectangle 583"/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4" name="Rectangle 584"/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5" name="Rectangle 585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6" name="Rectangle 586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7" name="Rectangle 587"/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8" name="Rectangle 588"/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9" name="Rectangle 589"/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0" name="Rectangle 590"/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1" name="Rectangle 591"/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2" name="Rectangle 592"/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3" name="Rectangle 593"/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4" name="Rectangle 594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5" name="Rectangle 595"/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6" name="Rectangle 596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7" name="Rectangle 597"/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8" name="Rectangle 598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9" name="Rectangle 599"/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0" name="Rectangle 600"/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1" name="Rectangle 601"/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2" name="Rectangle 602"/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3" name="Rectangle 603"/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4" name="Rectangle 604"/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5" name="Rectangle 60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6" name="Rectangle 606"/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7" name="Rectangle 607"/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8" name="Rectangle 608"/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9" name="Rectangle 609"/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0" name="Rectangle 610"/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1" name="Rectangle 611"/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2" name="Rectangle 612"/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3" name="Rectangle 613"/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4" name="Rectangle 614"/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5" name="Rectangle 615"/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6" name="Rectangle 616"/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7" name="Rectangle 617"/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8" name="Rectangle 618"/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9" name="Rectangle 619"/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0" name="Rectangle 620"/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1" name="Rectangle 621"/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2" name="Rectangle 622"/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3" name="Rectangle 623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4" name="Rectangle 624"/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5" name="Rectangle 625"/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6" name="Rectangle 626"/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7" name="Rectangle 627"/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8" name="Rectangle 628"/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9" name="Rectangle 629"/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0" name="Rectangle 630"/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1" name="Rectangle 631"/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2" name="Rectangle 632"/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3" name="Rectangle 633"/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4" name="Rectangle 63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5" name="Rectangle 635"/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6" name="Rectangle 636"/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7" name="Rectangle 637"/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8" name="Rectangle 638"/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9" name="Rectangle 639"/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0" name="Rectangle 640"/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1" name="Rectangle 641"/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2" name="Rectangle 642"/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3" name="Rectangle 643"/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4" name="Rectangle 644"/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5" name="Rectangle 645"/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6" name="Rectangle 646"/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7" name="Rectangle 647"/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8" name="Rectangle 648"/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9" name="Rectangle 649"/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0" name="Rectangle 650"/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1" name="Rectangle 651"/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2" name="Rectangle 652"/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3" name="Rectangle 653"/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4" name="Rectangle 654"/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5" name="Rectangle 655"/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6" name="Rectangle 656"/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7" name="Rectangle 657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8" name="Rectangle 658"/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9" name="Rectangle 659"/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0" name="Rectangle 660"/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1" name="Rectangle 661"/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225286" name="Rectangle 662"/>
          <p:cNvSpPr>
            <a:spLocks noChangeArrowheads="1"/>
          </p:cNvSpPr>
          <p:nvPr/>
        </p:nvSpPr>
        <p:spPr bwMode="auto">
          <a:xfrm>
            <a:off x="5619751" y="2935484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25287" name="TextBox 1511"/>
          <p:cNvSpPr txBox="1">
            <a:spLocks noChangeArrowheads="1"/>
          </p:cNvSpPr>
          <p:nvPr/>
        </p:nvSpPr>
        <p:spPr bwMode="auto">
          <a:xfrm>
            <a:off x="7507288" y="2349696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window</a:t>
            </a:r>
          </a:p>
        </p:txBody>
      </p:sp>
      <p:sp>
        <p:nvSpPr>
          <p:cNvPr id="1513" name="Freeform 1512"/>
          <p:cNvSpPr/>
          <p:nvPr/>
        </p:nvSpPr>
        <p:spPr>
          <a:xfrm>
            <a:off x="6659564" y="2686246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5289" name="TextBox 1513"/>
          <p:cNvSpPr txBox="1">
            <a:spLocks noChangeArrowheads="1"/>
          </p:cNvSpPr>
          <p:nvPr/>
        </p:nvSpPr>
        <p:spPr bwMode="auto">
          <a:xfrm>
            <a:off x="2819400" y="4900809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input streams</a:t>
            </a:r>
          </a:p>
        </p:txBody>
      </p:sp>
      <p:sp>
        <p:nvSpPr>
          <p:cNvPr id="225290" name="TextBox 1514"/>
          <p:cNvSpPr txBox="1">
            <a:spLocks noChangeArrowheads="1"/>
          </p:cNvSpPr>
          <p:nvPr/>
        </p:nvSpPr>
        <p:spPr bwMode="auto">
          <a:xfrm>
            <a:off x="8283576" y="4864296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streams of answer</a:t>
            </a:r>
          </a:p>
        </p:txBody>
      </p:sp>
      <p:sp>
        <p:nvSpPr>
          <p:cNvPr id="1516" name="Freeform 1515"/>
          <p:cNvSpPr/>
          <p:nvPr/>
        </p:nvSpPr>
        <p:spPr>
          <a:xfrm>
            <a:off x="3990976" y="4270572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17" name="Freeform 1516"/>
          <p:cNvSpPr/>
          <p:nvPr/>
        </p:nvSpPr>
        <p:spPr>
          <a:xfrm>
            <a:off x="8212138" y="5248471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66" name="Flowchart: Sequential Access Storage 665"/>
          <p:cNvSpPr/>
          <p:nvPr/>
        </p:nvSpPr>
        <p:spPr>
          <a:xfrm>
            <a:off x="4919664" y="4372172"/>
            <a:ext cx="2389187" cy="2035175"/>
          </a:xfrm>
          <a:prstGeom prst="flowChartMagneticTap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2400" kern="0" dirty="0">
                <a:latin typeface="Calibri"/>
              </a:rPr>
              <a:t>Registered Continuous Query</a:t>
            </a:r>
          </a:p>
        </p:txBody>
      </p:sp>
      <p:sp>
        <p:nvSpPr>
          <p:cNvPr id="4" name="Cloud Callout 3"/>
          <p:cNvSpPr/>
          <p:nvPr/>
        </p:nvSpPr>
        <p:spPr bwMode="auto">
          <a:xfrm>
            <a:off x="2209800" y="2578296"/>
            <a:ext cx="2743200" cy="1981200"/>
          </a:xfrm>
          <a:prstGeom prst="cloudCallout">
            <a:avLst>
              <a:gd name="adj1" fmla="val -25266"/>
              <a:gd name="adj2" fmla="val 9311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Dynamic System</a:t>
            </a:r>
            <a:endParaRPr lang="en-GB" sz="1200" b="1" dirty="0">
              <a:solidFill>
                <a:srgbClr val="49695D"/>
              </a:solidFill>
              <a:latin typeface="Arial" charset="0"/>
            </a:endParaRP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DEAD302-935D-6D4B-B0AE-8AF6141027D1}"/>
              </a:ext>
            </a:extLst>
          </p:cNvPr>
          <p:cNvGrpSpPr/>
          <p:nvPr/>
        </p:nvGrpSpPr>
        <p:grpSpPr>
          <a:xfrm>
            <a:off x="2382057" y="6087147"/>
            <a:ext cx="1265079" cy="215444"/>
            <a:chOff x="806734" y="4046186"/>
            <a:chExt cx="1694728" cy="288614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58EC1983-03DB-1B44-A549-61348476FD1B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E. Della Valle</a:t>
              </a:r>
            </a:p>
          </p:txBody>
        </p:sp>
        <p:pic>
          <p:nvPicPr>
            <p:cNvPr id="409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37A2213A-84B8-FB4A-A9FA-CE1C68CFF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6CDEA34-1B19-724E-B324-0094ADE8785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tx1"/>
                </a:solidFill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82BA1-FE9D-BE49-B758-B7FB569ED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20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6667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2.59259E-6 L 0.13372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ECBA-ED24-A844-95FF-0E9E9AB5C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28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2E47E-9FC4-8643-B013-2F3B1ADB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DSMS Semantics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7D1B6-CC3E-F44B-ABD4-633DAD8DA242}"/>
              </a:ext>
            </a:extLst>
          </p:cNvPr>
          <p:cNvSpPr/>
          <p:nvPr/>
        </p:nvSpPr>
        <p:spPr>
          <a:xfrm>
            <a:off x="1891149" y="5698423"/>
            <a:ext cx="840710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 err="1"/>
              <a:t>Arasu</a:t>
            </a:r>
            <a:r>
              <a:rPr lang="it-IT" dirty="0"/>
              <a:t>, A., </a:t>
            </a:r>
            <a:r>
              <a:rPr lang="it-IT" dirty="0" err="1"/>
              <a:t>Babu</a:t>
            </a:r>
            <a:r>
              <a:rPr lang="it-IT" dirty="0"/>
              <a:t>, S. and </a:t>
            </a:r>
            <a:r>
              <a:rPr lang="it-IT" dirty="0" err="1"/>
              <a:t>Widom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., 2006. </a:t>
            </a:r>
            <a:r>
              <a:rPr lang="it-IT" b="1" dirty="0"/>
              <a:t>The CQL </a:t>
            </a:r>
            <a:r>
              <a:rPr lang="it-IT" b="1" dirty="0" err="1"/>
              <a:t>continuous</a:t>
            </a:r>
            <a:r>
              <a:rPr lang="it-IT" b="1" dirty="0"/>
              <a:t> </a:t>
            </a:r>
            <a:r>
              <a:rPr lang="it-IT" b="1" dirty="0" err="1"/>
              <a:t>query</a:t>
            </a:r>
            <a:r>
              <a:rPr lang="it-IT" b="1" dirty="0"/>
              <a:t> </a:t>
            </a:r>
            <a:r>
              <a:rPr lang="it-IT" b="1" dirty="0" err="1"/>
              <a:t>language</a:t>
            </a:r>
            <a:r>
              <a:rPr lang="it-IT" b="1" dirty="0"/>
              <a:t>: </a:t>
            </a:r>
            <a:r>
              <a:rPr lang="it-IT" b="1" dirty="0" err="1"/>
              <a:t>semantic</a:t>
            </a:r>
            <a:r>
              <a:rPr lang="it-IT" b="1" dirty="0"/>
              <a:t> </a:t>
            </a:r>
            <a:r>
              <a:rPr lang="it-IT" b="1" dirty="0" err="1"/>
              <a:t>foundations</a:t>
            </a:r>
            <a:r>
              <a:rPr lang="it-IT" b="1" dirty="0"/>
              <a:t> and </a:t>
            </a:r>
            <a:r>
              <a:rPr lang="it-IT" b="1" dirty="0" err="1"/>
              <a:t>query</a:t>
            </a:r>
            <a:r>
              <a:rPr lang="it-IT" b="1" dirty="0"/>
              <a:t> </a:t>
            </a:r>
            <a:r>
              <a:rPr lang="it-IT" b="1" dirty="0" err="1"/>
              <a:t>execution</a:t>
            </a:r>
            <a:r>
              <a:rPr lang="it-IT" dirty="0"/>
              <a:t>. </a:t>
            </a:r>
            <a:r>
              <a:rPr lang="it-IT" i="1" dirty="0"/>
              <a:t>The VLDB Journal</a:t>
            </a:r>
            <a:r>
              <a:rPr lang="it-IT" dirty="0"/>
              <a:t>, </a:t>
            </a:r>
            <a:r>
              <a:rPr lang="it-IT" i="1" dirty="0"/>
              <a:t>15</a:t>
            </a:r>
            <a:r>
              <a:rPr lang="it-IT" dirty="0"/>
              <a:t>(2), pp.121-142.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BC0FA7-F3EE-014F-855E-A8A0E3A7B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0C9D9B-4603-7149-AE78-93386DED4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8" b="16588"/>
          <a:stretch/>
        </p:blipFill>
        <p:spPr>
          <a:xfrm>
            <a:off x="1390300" y="1314450"/>
            <a:ext cx="9258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98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94DB3-37D6-C84B-9C90-523BE62FE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4B205-4904-2F49-860A-CDBD2221A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B3F5E-70EB-554F-B457-04073C1E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DSMS</a:t>
            </a:r>
          </a:p>
        </p:txBody>
      </p:sp>
      <p:pic>
        <p:nvPicPr>
          <p:cNvPr id="1028" name="Picture 4" descr="Apache Structured Streaming for End-to-End Real-Time Application | by  Shuhana | intelligentmachines | Medium">
            <a:extLst>
              <a:ext uri="{FF2B5EF4-FFF2-40B4-BE49-F238E27FC236}">
                <a16:creationId xmlns:a16="http://schemas.microsoft.com/office/drawing/2014/main" id="{09870C1A-7B2E-3144-9C34-B2B3A36E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13" y="167871"/>
            <a:ext cx="1812086" cy="15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F45BCE-2E60-AA4A-90AF-66582387E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8" b="20608"/>
          <a:stretch/>
        </p:blipFill>
        <p:spPr>
          <a:xfrm>
            <a:off x="1009650" y="1414265"/>
            <a:ext cx="9544050" cy="49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9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1FE97-0DD4-A741-8AAF-A7048BDB8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E9335A-6F57-8E46-8D59-A4D41DA3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4DC1E-4899-BB4C-9E15-778BC5D3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Extensions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6894F-43FE-7541-A342-53472CE10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8125"/>
            <a:ext cx="5181600" cy="36662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Windowed aggregation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x, COUNT(*), SUM(y)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s1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 </a:t>
            </a:r>
            <a:b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TUMBLING (SIZE 1 MINUTE)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x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C7A1D-2326-8644-A6FD-6DAC4E85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8125"/>
            <a:ext cx="5181600" cy="36662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Join two streams together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STREAM s3 AS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s1.c1, s2.c2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s1 JOIN s2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WITHIN 5 MINUTES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ON s1.c1 = s2.c1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 </a:t>
            </a:r>
          </a:p>
          <a:p>
            <a:endParaRPr lang="en-US" dirty="0"/>
          </a:p>
        </p:txBody>
      </p:sp>
      <p:pic>
        <p:nvPicPr>
          <p:cNvPr id="23554" name="Picture 2" descr="Exploring ARRAY, MAP and LIST in ksqlDB">
            <a:extLst>
              <a:ext uri="{FF2B5EF4-FFF2-40B4-BE49-F238E27FC236}">
                <a16:creationId xmlns:a16="http://schemas.microsoft.com/office/drawing/2014/main" id="{60F194E3-274B-C146-9690-F0CE69FA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681" y="384498"/>
            <a:ext cx="3868118" cy="1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794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Typically queries are placed in a network</a:t>
            </a:r>
            <a:endParaRPr lang="en-GB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232B99-4F4A-154A-96FE-4E31C8D6F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1141ED-F9B7-3946-ADD8-D90D7E9BA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3514"/>
          <a:stretch/>
        </p:blipFill>
        <p:spPr>
          <a:xfrm>
            <a:off x="1314449" y="1508390"/>
            <a:ext cx="9563100" cy="48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Typically queries are placed in a network</a:t>
            </a:r>
            <a:endParaRPr lang="en-GB" sz="36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4CA5560-462F-D74C-A6F8-868FAC018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6" b="18073"/>
          <a:stretch/>
        </p:blipFill>
        <p:spPr bwMode="auto">
          <a:xfrm>
            <a:off x="838200" y="1637041"/>
            <a:ext cx="10796045" cy="44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719BA0-ED9A-D64D-9A61-68F1C374DA58}"/>
              </a:ext>
            </a:extLst>
          </p:cNvPr>
          <p:cNvSpPr/>
          <p:nvPr/>
        </p:nvSpPr>
        <p:spPr>
          <a:xfrm rot="16200000">
            <a:off x="-1747312" y="3740936"/>
            <a:ext cx="4825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docs.confluent.io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/platform/current/control-center/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ksql.html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232B99-4F4A-154A-96FE-4E31C8D6F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10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6F3C2-BDB0-9C46-A230-E964614906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AF9A6-9AAC-7B41-8634-4F01EDF99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3053D-AE29-FD49-8D69-D44B41C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85D2F0-8CAB-AF4E-B974-43B6002FA8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manuele Della Valle">
            <a:extLst>
              <a:ext uri="{FF2B5EF4-FFF2-40B4-BE49-F238E27FC236}">
                <a16:creationId xmlns:a16="http://schemas.microsoft.com/office/drawing/2014/main" id="{94F6595C-9870-9948-A5E9-F37C67D6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63E94-30DE-E94A-8D03-72A35A694DB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3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EDE3-4264-9340-8066-FA898A3A3FAA}"/>
              </a:ext>
            </a:extLst>
          </p:cNvPr>
          <p:cNvSpPr txBox="1"/>
          <p:nvPr/>
        </p:nvSpPr>
        <p:spPr>
          <a:xfrm>
            <a:off x="199252" y="61188"/>
            <a:ext cx="7373607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numerous flows that can turn into a torrent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Complex Event Processing</a:t>
            </a:r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Complex Event Processing (CEP)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CEP systems adds the ability to deploy </a:t>
            </a:r>
            <a:r>
              <a:rPr lang="en-US" sz="3200" i="1" dirty="0"/>
              <a:t>rules</a:t>
            </a:r>
            <a:r>
              <a:rPr lang="en-US" sz="3200" dirty="0"/>
              <a:t> that describe how composite events can be generated from primitive (or composite) ones</a:t>
            </a:r>
          </a:p>
          <a:p>
            <a:pPr eaLnBrk="1" hangingPunct="1"/>
            <a:r>
              <a:rPr lang="en-US" sz="3200" dirty="0"/>
              <a:t>Typical CEP rules search</a:t>
            </a:r>
            <a:br>
              <a:rPr lang="en-US" sz="3200" dirty="0"/>
            </a:br>
            <a:r>
              <a:rPr lang="en-US" sz="3200" dirty="0"/>
              <a:t>for </a:t>
            </a:r>
            <a:r>
              <a:rPr lang="en-US" sz="3200" b="1" i="1" dirty="0"/>
              <a:t>sequences of events</a:t>
            </a:r>
          </a:p>
          <a:p>
            <a:pPr lvl="1"/>
            <a:r>
              <a:rPr lang="en-US" sz="2800" dirty="0"/>
              <a:t>Raise C if A</a:t>
            </a:r>
            <a:r>
              <a:rPr lang="en-US" sz="2800" dirty="0">
                <a:sym typeface="Symbol"/>
              </a:rPr>
              <a:t>B</a:t>
            </a:r>
            <a:endParaRPr lang="en-US" sz="2800" dirty="0"/>
          </a:p>
          <a:p>
            <a:pPr eaLnBrk="1" hangingPunct="1"/>
            <a:r>
              <a:rPr lang="en-US" sz="3200" dirty="0"/>
              <a:t>Time is a key aspect</a:t>
            </a:r>
            <a:br>
              <a:rPr lang="en-US" sz="3200" dirty="0"/>
            </a:br>
            <a:r>
              <a:rPr lang="en-US" sz="3200" dirty="0"/>
              <a:t>in CEP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600" y="3140969"/>
            <a:ext cx="4724400" cy="2514601"/>
            <a:chOff x="1752600" y="3200400"/>
            <a:chExt cx="5643563" cy="2514601"/>
          </a:xfrm>
        </p:grpSpPr>
        <p:pic>
          <p:nvPicPr>
            <p:cNvPr id="69638" name="Picture 5" descr="cep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2600" y="3200400"/>
              <a:ext cx="5643563" cy="2033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Arrow Connector 7"/>
            <p:cNvCxnSpPr/>
            <p:nvPr/>
          </p:nvCxnSpPr>
          <p:spPr>
            <a:xfrm rot="16200000" flipV="1">
              <a:off x="4077210" y="5371590"/>
              <a:ext cx="685800" cy="10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4832350" y="5286979"/>
              <a:ext cx="577850" cy="343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sz="1200" b="1" kern="0" dirty="0"/>
                <a:t>Rules</a:t>
              </a:r>
              <a:endParaRPr lang="en-US" sz="1050" b="1" kern="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4103" y="5300030"/>
              <a:ext cx="253914" cy="297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lIns="45720" tIns="18288" rIns="45720" bIns="18288" rtlCol="0">
              <a:spAutoFit/>
            </a:bodyPr>
            <a:lstStyle/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018F-F9A0-D044-9870-5A2325071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59D7-83CC-B74F-8B53-4393C6409BD3}"/>
              </a:ext>
            </a:extLst>
          </p:cNvPr>
          <p:cNvSpPr/>
          <p:nvPr/>
        </p:nvSpPr>
        <p:spPr>
          <a:xfrm>
            <a:off x="1087581" y="5767378"/>
            <a:ext cx="1001683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/>
              <a:t>Cugola</a:t>
            </a:r>
            <a:r>
              <a:rPr lang="en-GB" dirty="0"/>
              <a:t>, G., &amp; </a:t>
            </a:r>
            <a:r>
              <a:rPr lang="en-GB" dirty="0" err="1"/>
              <a:t>Margara</a:t>
            </a:r>
            <a:r>
              <a:rPr lang="en-GB" dirty="0"/>
              <a:t>, A. (2012). </a:t>
            </a:r>
            <a:r>
              <a:rPr lang="en-GB" b="1" dirty="0"/>
              <a:t>Processing flows of information: From data stream to complex event processing</a:t>
            </a:r>
            <a:r>
              <a:rPr lang="en-GB" dirty="0"/>
              <a:t>. </a:t>
            </a:r>
            <a:r>
              <a:rPr lang="en-GB" i="1" dirty="0"/>
              <a:t>ACM Computing Surveys (CSUR)</a:t>
            </a:r>
            <a:r>
              <a:rPr lang="en-GB" dirty="0"/>
              <a:t>, </a:t>
            </a:r>
            <a:r>
              <a:rPr lang="en-GB" i="1" dirty="0"/>
              <a:t>44</a:t>
            </a:r>
            <a:r>
              <a:rPr lang="en-GB" dirty="0"/>
              <a:t>(3), 1-62.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45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BF3E4-2063-F149-8AB9-753646DFB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9FB6E-89F6-2F4E-B73F-73FA0BC8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CEP semantics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13AB4-CC49-6C41-81EA-3CEF4055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90011" cy="4351338"/>
          </a:xfrm>
        </p:spPr>
        <p:txBody>
          <a:bodyPr/>
          <a:lstStyle/>
          <a:p>
            <a:r>
              <a:rPr lang="en-US" dirty="0"/>
              <a:t>subsets of Allen’s Interval Algebra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CD208-FBD9-2B44-9B7E-6D37B137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14" y="1466561"/>
            <a:ext cx="5280409" cy="5067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A0F31-FFAD-8346-BEA4-9C71ABC9EB65}"/>
              </a:ext>
            </a:extLst>
          </p:cNvPr>
          <p:cNvSpPr/>
          <p:nvPr/>
        </p:nvSpPr>
        <p:spPr>
          <a:xfrm rot="16200000">
            <a:off x="6395371" y="3653340"/>
            <a:ext cx="5452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src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https://en.wikipedia.org/wiki/Allen%27s_interval_algebra</a:t>
            </a:r>
            <a:r>
              <a:rPr lang="en-US" sz="1400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48253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B34E9-8CFE-FC44-8C45-8C5E1D5FD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0F1BB-3488-9A4B-B47E-58A9426F2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184790-1C51-2845-B6AD-D2430A6E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D6B1C-7A00-6945-AF0A-A53557702E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Event Processing Language (EPL)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insert into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alertIBM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*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pattern [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every (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StockTick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IBM",price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&gt;100)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-&gt;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StockTick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IBM",price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&lt;100)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	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timer:within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(60 seconds))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];</a:t>
            </a:r>
          </a:p>
          <a:p>
            <a:pPr marL="228600" lvl="1">
              <a:spcBef>
                <a:spcPts val="1000"/>
              </a:spcBef>
            </a:pPr>
            <a:r>
              <a:rPr lang="en-GB" dirty="0">
                <a:solidFill>
                  <a:srgbClr val="0B1E46"/>
                </a:solidFill>
                <a:latin typeface="Titillium" panose="00000500000000000000" pitchFamily="50" charset="0"/>
              </a:rPr>
              <a:t>Supported since 2006 Esper by </a:t>
            </a:r>
            <a:r>
              <a:rPr lang="en-GB" dirty="0" err="1">
                <a:solidFill>
                  <a:srgbClr val="0B1E46"/>
                </a:solidFill>
                <a:latin typeface="Titillium" panose="00000500000000000000" pitchFamily="50" charset="0"/>
              </a:rPr>
              <a:t>EsperTech</a:t>
            </a:r>
            <a:r>
              <a:rPr lang="en-GB" dirty="0">
                <a:solidFill>
                  <a:srgbClr val="0B1E46"/>
                </a:solidFill>
                <a:latin typeface="Titillium" panose="00000500000000000000" pitchFamily="50" charset="0"/>
              </a:rPr>
              <a:t> Inc. and Oracle CEP</a:t>
            </a:r>
            <a:endParaRPr lang="en-US" dirty="0">
              <a:solidFill>
                <a:srgbClr val="0B1E46"/>
              </a:solidFill>
              <a:latin typeface="Titillium" panose="00000500000000000000" pitchFamily="50" charset="0"/>
            </a:endParaRPr>
          </a:p>
          <a:p>
            <a:pPr lvl="1"/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05B72782-099B-6D44-8549-791DEC8BBCD2}"/>
              </a:ext>
            </a:extLst>
          </p:cNvPr>
          <p:cNvSpPr/>
          <p:nvPr/>
        </p:nvSpPr>
        <p:spPr>
          <a:xfrm>
            <a:off x="6834753" y="1690688"/>
            <a:ext cx="4897869" cy="1522775"/>
          </a:xfrm>
          <a:prstGeom prst="wedgeRectCallout">
            <a:avLst>
              <a:gd name="adj1" fmla="val -68040"/>
              <a:gd name="adj2" fmla="val 848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Write a query which alerts on each IBM stock tick with a price greater then 100 followed by an IBM stock tick lower than 100 within 60 seconds</a:t>
            </a:r>
          </a:p>
        </p:txBody>
      </p:sp>
      <p:pic>
        <p:nvPicPr>
          <p:cNvPr id="30722" name="Picture 2" descr="EsperTech - Leader in Complex Event Processing">
            <a:extLst>
              <a:ext uri="{FF2B5EF4-FFF2-40B4-BE49-F238E27FC236}">
                <a16:creationId xmlns:a16="http://schemas.microsoft.com/office/drawing/2014/main" id="{D8243A28-3634-C14E-83C5-893464DD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06" y="553270"/>
            <a:ext cx="3254416" cy="78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3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Expressive Detecting Languages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3"/>
          <a:stretch/>
        </p:blipFill>
        <p:spPr>
          <a:xfrm rot="5400000">
            <a:off x="1934767" y="-26347"/>
            <a:ext cx="4827005" cy="79383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6C33-AA32-A04B-B6D5-990465A08B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5E5FF-FA6E-314A-AD34-C38132335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/>
          <a:stretch/>
        </p:blipFill>
        <p:spPr>
          <a:xfrm>
            <a:off x="7959299" y="2157413"/>
            <a:ext cx="4109377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9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63685C-00CD-6346-B1BA-47AA425F3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C85F-1193-3542-958B-4934AD60EB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45D1F0-34BC-8549-96C3-2128E34B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 event-based systems fight the torrent effect?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458AE9F-E7A4-3941-A076-834C2648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" b="7968"/>
          <a:stretch/>
        </p:blipFill>
        <p:spPr>
          <a:xfrm>
            <a:off x="1981200" y="1527486"/>
            <a:ext cx="8001000" cy="48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1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2B022-277B-DB46-ADA3-9FDA0655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151BA96-CAB4-7243-9AF6-9F9919267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27DC1-3F10-A648-8F5C-95FEEF5B92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1500" cy="365125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38B60-9EAF-3B44-8D12-B743D2C066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74263" y="6356350"/>
            <a:ext cx="2217737" cy="365125"/>
          </a:xfrm>
        </p:spPr>
        <p:txBody>
          <a:bodyPr/>
          <a:lstStyle/>
          <a:p>
            <a:fld id="{0365D038-E70F-B244-A1AE-4DC4A8F32122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999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52F674-96F1-E24B-BDFA-1357D67D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10287000" cy="7048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5508BD-D292-0E53-91EF-FFBD563F383C}"/>
              </a:ext>
            </a:extLst>
          </p:cNvPr>
          <p:cNvSpPr/>
          <p:nvPr/>
        </p:nvSpPr>
        <p:spPr>
          <a:xfrm>
            <a:off x="5952226" y="2570672"/>
            <a:ext cx="4520242" cy="85832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3AF622-F60B-A22F-AF23-CF64D1BF327C}"/>
              </a:ext>
            </a:extLst>
          </p:cNvPr>
          <p:cNvSpPr/>
          <p:nvPr/>
        </p:nvSpPr>
        <p:spPr>
          <a:xfrm>
            <a:off x="5275053" y="2570672"/>
            <a:ext cx="573657" cy="1000664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8D40A-4C07-C4B4-E10E-FB06611DE554}"/>
              </a:ext>
            </a:extLst>
          </p:cNvPr>
          <p:cNvSpPr/>
          <p:nvPr/>
        </p:nvSpPr>
        <p:spPr>
          <a:xfrm>
            <a:off x="6026988" y="3968150"/>
            <a:ext cx="2599426" cy="543105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EC1C0E-75B3-FB70-03C4-EC93C86BAE43}"/>
              </a:ext>
            </a:extLst>
          </p:cNvPr>
          <p:cNvSpPr/>
          <p:nvPr/>
        </p:nvSpPr>
        <p:spPr>
          <a:xfrm>
            <a:off x="4968814" y="3696597"/>
            <a:ext cx="879895" cy="81465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5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8798C2-C5E9-7E43-BABB-CC0BBA26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908" y="2194520"/>
            <a:ext cx="10516891" cy="1904999"/>
          </a:xfrm>
        </p:spPr>
        <p:txBody>
          <a:bodyPr/>
          <a:lstStyle/>
          <a:p>
            <a:pPr algn="ctr"/>
            <a:r>
              <a:rPr lang="en-US" dirty="0"/>
              <a:t>Thank you for your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9072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42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471748"/>
            <a:ext cx="10809850" cy="4351338"/>
          </a:xfrm>
        </p:spPr>
        <p:txBody>
          <a:bodyPr>
            <a:noAutofit/>
          </a:bodyPr>
          <a:lstStyle/>
          <a:p>
            <a:r>
              <a:rPr lang="en-GB" sz="2400" dirty="0"/>
              <a:t>These slides are partially based on </a:t>
            </a:r>
          </a:p>
          <a:p>
            <a:pPr lvl="1"/>
            <a:r>
              <a:rPr lang="en-GB" sz="2000" dirty="0"/>
              <a:t>"A </a:t>
            </a:r>
            <a:r>
              <a:rPr lang="en-GB" sz="2000" dirty="0" err="1"/>
              <a:t>modeling</a:t>
            </a:r>
            <a:r>
              <a:rPr lang="en-GB" sz="2000" dirty="0"/>
              <a:t> framework for DSMS and CEP" by G. </a:t>
            </a:r>
            <a:r>
              <a:rPr lang="en-GB" sz="2000" dirty="0" err="1"/>
              <a:t>Cugola</a:t>
            </a:r>
            <a:r>
              <a:rPr lang="en-GB" sz="2000" dirty="0"/>
              <a:t> and A. </a:t>
            </a:r>
            <a:r>
              <a:rPr lang="en-GB" sz="2000" dirty="0" err="1"/>
              <a:t>Margara</a:t>
            </a:r>
            <a:r>
              <a:rPr lang="en-GB" sz="2000" dirty="0"/>
              <a:t> presented in the PhD course on "Stream and complex event processing" offered by Politecnico di Milano in 2015.</a:t>
            </a:r>
          </a:p>
          <a:p>
            <a:pPr lvl="2"/>
            <a:r>
              <a:rPr lang="en-GB" sz="1800" dirty="0">
                <a:hlinkClick r:id="rId2"/>
              </a:rPr>
              <a:t>http://www.streamreasoning.org/courses/scep2015</a:t>
            </a:r>
            <a:endParaRPr lang="en-GB" sz="1800" dirty="0"/>
          </a:p>
          <a:p>
            <a:pPr lvl="1"/>
            <a:r>
              <a:rPr lang="en-GB" sz="2000" dirty="0"/>
              <a:t>"Tutorial: Stream Processing Languages" by Martin </a:t>
            </a:r>
            <a:r>
              <a:rPr lang="en-GB" sz="2000" dirty="0" err="1"/>
              <a:t>Hirzel</a:t>
            </a:r>
            <a:r>
              <a:rPr lang="en-GB" sz="2000" dirty="0"/>
              <a:t>, IBM Research AI. 1 November 2017</a:t>
            </a:r>
            <a:br>
              <a:rPr lang="en-GB" sz="2000" dirty="0"/>
            </a:br>
            <a:r>
              <a:rPr lang="en-GB" sz="2000" dirty="0" err="1"/>
              <a:t>Dagstuhl</a:t>
            </a:r>
            <a:r>
              <a:rPr lang="en-GB" sz="2000" dirty="0"/>
              <a:t> Seminar on Big Stream Processing Systems </a:t>
            </a:r>
          </a:p>
          <a:p>
            <a:pPr lvl="2"/>
            <a:r>
              <a:rPr lang="en-GB" sz="1800" dirty="0">
                <a:hlinkClick r:id="rId3"/>
              </a:rPr>
              <a:t>https://materials.dagstuhl.de/files/17/17441/17441.MartinHirzel1.Slides.pdf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"The Death and Rebirth of the Event Driven Architecture" by Jay Kreps, Confluent, Kafka Summit 2018</a:t>
            </a:r>
          </a:p>
          <a:p>
            <a:pPr lvl="2"/>
            <a:r>
              <a:rPr lang="en-GB" sz="1800" dirty="0">
                <a:hlinkClick r:id="rId4"/>
              </a:rPr>
              <a:t>https://www.confluent.io/kafka-summit-london18/keynote-the-death-and-rebirth-of-the-event-driven-architecture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“Time Series Databases” by Dmitry </a:t>
            </a:r>
            <a:r>
              <a:rPr lang="en-GB" sz="2000" dirty="0" err="1"/>
              <a:t>Namiot</a:t>
            </a:r>
            <a:endParaRPr lang="en-GB" sz="2000" dirty="0"/>
          </a:p>
          <a:p>
            <a:pPr lvl="2"/>
            <a:r>
              <a:rPr lang="en-GB" sz="1800" dirty="0">
                <a:hlinkClick r:id="rId5"/>
              </a:rPr>
              <a:t>https://www.slideshare.net/coldbeans/on-timeseries-databases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“Fractal Tree Indexes : From Theory to Practice” by Tim Callaghan</a:t>
            </a:r>
          </a:p>
          <a:p>
            <a:pPr lvl="2"/>
            <a:r>
              <a:rPr lang="en-GB" sz="1800" dirty="0">
                <a:hlinkClick r:id="rId6"/>
              </a:rPr>
              <a:t>https://www.slideshare.net/tmcallaghan/20131112-plukfractaltreestheorytopractice</a:t>
            </a:r>
            <a:r>
              <a:rPr lang="en-GB" sz="18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E874-2F0E-9541-8985-E18E8ED78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4224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Taming Velocity</a:t>
            </a:r>
            <a:br>
              <a:rPr lang="en-US" dirty="0"/>
            </a:br>
            <a:r>
              <a:rPr lang="en-US" dirty="0"/>
              <a:t>A Tale of Four Streams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  <a:p>
            <a:pPr lvl="0"/>
            <a:r>
              <a:rPr lang="en-GB" sz="2000" dirty="0"/>
              <a:t>founder @ </a:t>
            </a:r>
            <a:r>
              <a:rPr lang="en-GB" sz="2000" dirty="0" err="1"/>
              <a:t>Quantia</a:t>
            </a:r>
            <a:r>
              <a:rPr lang="en-GB" sz="2000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115164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F9D9A-4C45-2A4D-BA08-3C4347FF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72" y="2640027"/>
            <a:ext cx="4264001" cy="292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E1C35-3D13-ED4D-B770-060F8EA79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2" r="13939"/>
          <a:stretch/>
        </p:blipFill>
        <p:spPr>
          <a:xfrm>
            <a:off x="6657474" y="2480427"/>
            <a:ext cx="4023047" cy="3055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175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 Stream: a useful metaphor to explore the solution space</a:t>
            </a:r>
          </a:p>
        </p:txBody>
      </p:sp>
    </p:spTree>
    <p:extLst>
      <p:ext uri="{BB962C8B-B14F-4D97-AF65-F5344CB8AC3E}">
        <p14:creationId xmlns:p14="http://schemas.microsoft.com/office/powerpoint/2010/main" val="392782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Streams take many forms …</a:t>
            </a:r>
          </a:p>
        </p:txBody>
      </p:sp>
    </p:spTree>
    <p:extLst>
      <p:ext uri="{BB962C8B-B14F-4D97-AF65-F5344CB8AC3E}">
        <p14:creationId xmlns:p14="http://schemas.microsoft.com/office/powerpoint/2010/main" val="75487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880949" y="6336156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8</a:t>
            </a:fld>
            <a:endParaRPr lang="it-IT" dirty="0"/>
          </a:p>
        </p:txBody>
      </p:sp>
      <p:pic>
        <p:nvPicPr>
          <p:cNvPr id="9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5BD4334B-63E8-E048-B554-25CBD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79"/>
          <a:stretch/>
        </p:blipFill>
        <p:spPr>
          <a:xfrm>
            <a:off x="6107729" y="-25981"/>
            <a:ext cx="6154007" cy="3454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32CB19-FB25-E74B-9F6F-173FCCF4A4C9}"/>
              </a:ext>
            </a:extLst>
          </p:cNvPr>
          <p:cNvSpPr txBox="1"/>
          <p:nvPr/>
        </p:nvSpPr>
        <p:spPr>
          <a:xfrm>
            <a:off x="659396" y="103978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b="1" dirty="0"/>
              <a:t>Myriads</a:t>
            </a:r>
            <a:r>
              <a:rPr lang="en-US" sz="4000" b="0" dirty="0"/>
              <a:t> of </a:t>
            </a:r>
            <a:r>
              <a:rPr lang="en-US" sz="4000" b="1" dirty="0"/>
              <a:t>tiny</a:t>
            </a:r>
            <a:r>
              <a:rPr lang="en-US" sz="4000" b="0" dirty="0"/>
              <a:t> flows that you can </a:t>
            </a:r>
            <a:r>
              <a:rPr lang="en-US" sz="4000" b="1" dirty="0"/>
              <a:t>collect</a:t>
            </a:r>
            <a:r>
              <a:rPr lang="en-US" sz="4000" b="0" dirty="0"/>
              <a:t> </a:t>
            </a:r>
          </a:p>
        </p:txBody>
      </p:sp>
      <p:pic>
        <p:nvPicPr>
          <p:cNvPr id="5" name="Picture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FC27C3-9BBA-B647-8400-1E360EDC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6"/>
          <a:stretch/>
        </p:blipFill>
        <p:spPr>
          <a:xfrm>
            <a:off x="0" y="3429000"/>
            <a:ext cx="6107729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DA9E25-E618-CA4F-A7DB-AD7432020055}"/>
              </a:ext>
            </a:extLst>
          </p:cNvPr>
          <p:cNvSpPr/>
          <p:nvPr/>
        </p:nvSpPr>
        <p:spPr>
          <a:xfrm>
            <a:off x="11729" y="657817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Image by </a:t>
            </a:r>
            <a:r>
              <a:rPr lang="en-GB" sz="1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Daan Lenaerts</a:t>
            </a:r>
            <a:r>
              <a:rPr lang="en-GB" sz="1000" dirty="0">
                <a:solidFill>
                  <a:schemeClr val="bg1"/>
                </a:solidFill>
              </a:rPr>
              <a:t> from </a:t>
            </a:r>
            <a:r>
              <a:rPr lang="en-GB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21F58-E3C9-AC48-946F-1494096B4549}"/>
              </a:ext>
            </a:extLst>
          </p:cNvPr>
          <p:cNvSpPr txBox="1"/>
          <p:nvPr/>
        </p:nvSpPr>
        <p:spPr>
          <a:xfrm>
            <a:off x="6311049" y="448177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dirty="0"/>
              <a:t>e.g., </a:t>
            </a:r>
            <a:r>
              <a:rPr lang="en-US" sz="4000" b="1" dirty="0"/>
              <a:t>from </a:t>
            </a:r>
            <a:r>
              <a:rPr lang="en-US" sz="4000" dirty="0"/>
              <a:t>physical or software</a:t>
            </a:r>
            <a:r>
              <a:rPr lang="en-US" sz="4000" b="1" dirty="0"/>
              <a:t> sensors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73335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2879B5-EE53-294F-9436-F80392FE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96433014-5011-7E4B-B946-03C191CE4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65" y="6356350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9</a:t>
            </a:fld>
            <a:endParaRPr lang="it-IT" dirty="0"/>
          </a:p>
        </p:txBody>
      </p:sp>
      <p:pic>
        <p:nvPicPr>
          <p:cNvPr id="8" name="Google Shape;186;p10" descr="Picture 6">
            <a:extLst>
              <a:ext uri="{FF2B5EF4-FFF2-40B4-BE49-F238E27FC236}">
                <a16:creationId xmlns:a16="http://schemas.microsoft.com/office/drawing/2014/main" id="{A76C7C2D-7B95-D543-BC89-894860EE5E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804"/>
          <a:stretch/>
        </p:blipFill>
        <p:spPr>
          <a:xfrm>
            <a:off x="-73812" y="0"/>
            <a:ext cx="615400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E91A15-C858-624F-A88A-04AC0FCE6405}"/>
              </a:ext>
            </a:extLst>
          </p:cNvPr>
          <p:cNvSpPr txBox="1"/>
          <p:nvPr/>
        </p:nvSpPr>
        <p:spPr>
          <a:xfrm>
            <a:off x="6165310" y="1052780"/>
            <a:ext cx="5799382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4000" b="1" dirty="0"/>
              <a:t>Continuous massive</a:t>
            </a:r>
            <a:r>
              <a:rPr lang="en-US" sz="4000" b="0" dirty="0"/>
              <a:t> flows than you </a:t>
            </a:r>
            <a:r>
              <a:rPr lang="en-US" sz="4000" b="1" dirty="0"/>
              <a:t>cannot stop </a:t>
            </a:r>
          </a:p>
        </p:txBody>
      </p:sp>
      <p:pic>
        <p:nvPicPr>
          <p:cNvPr id="10" name="Picture 9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C3A0F15A-2783-D14D-8CA6-21E5D57A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96" y="3429000"/>
            <a:ext cx="6114122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54F49E-C09C-F94A-9F3F-9C74587AB37A}"/>
              </a:ext>
            </a:extLst>
          </p:cNvPr>
          <p:cNvSpPr/>
          <p:nvPr/>
        </p:nvSpPr>
        <p:spPr>
          <a:xfrm>
            <a:off x="9557124" y="3429000"/>
            <a:ext cx="2677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Image by 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 /Germany</a:t>
            </a:r>
            <a:r>
              <a:rPr lang="en-GB" sz="1200" dirty="0">
                <a:solidFill>
                  <a:schemeClr val="bg1"/>
                </a:solidFill>
              </a:rPr>
              <a:t> from </a:t>
            </a:r>
            <a:r>
              <a:rPr lang="en-GB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1A7A4-7EBE-374F-B514-A9F4D979CB07}"/>
              </a:ext>
            </a:extLst>
          </p:cNvPr>
          <p:cNvSpPr txBox="1"/>
          <p:nvPr/>
        </p:nvSpPr>
        <p:spPr>
          <a:xfrm>
            <a:off x="733054" y="4481780"/>
            <a:ext cx="5221553" cy="19389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dirty="0"/>
              <a:t>e.g., </a:t>
            </a:r>
            <a:r>
              <a:rPr lang="en-US" sz="4000" b="1" dirty="0"/>
              <a:t>social media, </a:t>
            </a:r>
            <a:r>
              <a:rPr lang="en-US" sz="4000" dirty="0" err="1"/>
              <a:t>telcos</a:t>
            </a:r>
            <a:r>
              <a:rPr lang="en-US" sz="4000" dirty="0"/>
              <a:t>’ and utilities’</a:t>
            </a:r>
            <a:r>
              <a:rPr lang="en-US" sz="4000" b="1" dirty="0"/>
              <a:t> monitoring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718782016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30796</TotalTime>
  <Words>1640</Words>
  <Application>Microsoft Macintosh PowerPoint</Application>
  <PresentationFormat>Widescreen</PresentationFormat>
  <Paragraphs>296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Courier</vt:lpstr>
      <vt:lpstr>Courier New</vt:lpstr>
      <vt:lpstr>Rubik</vt:lpstr>
      <vt:lpstr>Symbol</vt:lpstr>
      <vt:lpstr>Titillium</vt:lpstr>
      <vt:lpstr>DS4bis-temp</vt:lpstr>
      <vt:lpstr>Streaming Data Engineering A Tale of Four Streams</vt:lpstr>
      <vt:lpstr>1st premises: continuity matters</vt:lpstr>
      <vt:lpstr>1st premises: continuity matters</vt:lpstr>
      <vt:lpstr>1st premises: continuity matters</vt:lpstr>
      <vt:lpstr>1st premises: continuity matters</vt:lpstr>
      <vt:lpstr> Stream: a useful metaphor to explore the solution space</vt:lpstr>
      <vt:lpstr>Streams take many forms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2nd premises: time (models) matters!</vt:lpstr>
      <vt:lpstr>Stream-only Time Model </vt:lpstr>
      <vt:lpstr>Absolute Time Model</vt:lpstr>
      <vt:lpstr>Interval-base Time Model</vt:lpstr>
      <vt:lpstr>A first trade-off: latency vs. expressiveness</vt:lpstr>
      <vt:lpstr>Can we tame data velocity?</vt:lpstr>
      <vt:lpstr>PowerPoint Presentation</vt:lpstr>
      <vt:lpstr>On Events and decoupling</vt:lpstr>
      <vt:lpstr>Event-based systems</vt:lpstr>
      <vt:lpstr>Publish/subscribe </vt:lpstr>
      <vt:lpstr>Event-driven architecture @ Netflix</vt:lpstr>
      <vt:lpstr>PowerPoint Presentation</vt:lpstr>
      <vt:lpstr>Data Stream Management Systems (DSMS)</vt:lpstr>
      <vt:lpstr>Data Stream Management Systems (DSMS)</vt:lpstr>
      <vt:lpstr>Continuous Semantics</vt:lpstr>
      <vt:lpstr>DSMS Semantics</vt:lpstr>
      <vt:lpstr>Modern DSMS</vt:lpstr>
      <vt:lpstr>SQL Extensions</vt:lpstr>
      <vt:lpstr>Typically queries are placed in a network</vt:lpstr>
      <vt:lpstr>Typically queries are placed in a network</vt:lpstr>
      <vt:lpstr>PowerPoint Presentation</vt:lpstr>
      <vt:lpstr>Complex Event Processing (CEP)</vt:lpstr>
      <vt:lpstr>CEP semantics   </vt:lpstr>
      <vt:lpstr>Detecting Languages</vt:lpstr>
      <vt:lpstr>More Expressive Detecting Languages</vt:lpstr>
      <vt:lpstr>Why can event-based systems fight the torrent effect?</vt:lpstr>
      <vt:lpstr>Wrapping up</vt:lpstr>
      <vt:lpstr>PowerPoint Presentation</vt:lpstr>
      <vt:lpstr>Thank you for your attention!  Questions?</vt:lpstr>
      <vt:lpstr>Credits</vt:lpstr>
      <vt:lpstr>Taming Velocity A Tale of Four Streams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Emanuele Della Valle</cp:lastModifiedBy>
  <cp:revision>97</cp:revision>
  <dcterms:created xsi:type="dcterms:W3CDTF">2020-11-13T14:01:43Z</dcterms:created>
  <dcterms:modified xsi:type="dcterms:W3CDTF">2022-09-15T12:29:54Z</dcterms:modified>
</cp:coreProperties>
</file>